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2"/>
  </p:notesMasterIdLst>
  <p:sldIdLst>
    <p:sldId id="518" r:id="rId3"/>
    <p:sldId id="502" r:id="rId4"/>
    <p:sldId id="270" r:id="rId5"/>
    <p:sldId id="521" r:id="rId6"/>
    <p:sldId id="520" r:id="rId7"/>
    <p:sldId id="519" r:id="rId8"/>
    <p:sldId id="522" r:id="rId9"/>
    <p:sldId id="503" r:id="rId10"/>
    <p:sldId id="505" r:id="rId11"/>
    <p:sldId id="506" r:id="rId12"/>
    <p:sldId id="507" r:id="rId13"/>
    <p:sldId id="508" r:id="rId14"/>
    <p:sldId id="524" r:id="rId15"/>
    <p:sldId id="523" r:id="rId16"/>
    <p:sldId id="525" r:id="rId17"/>
    <p:sldId id="510" r:id="rId18"/>
    <p:sldId id="511" r:id="rId19"/>
    <p:sldId id="512" r:id="rId20"/>
    <p:sldId id="513" r:id="rId21"/>
    <p:sldId id="514" r:id="rId22"/>
    <p:sldId id="515" r:id="rId23"/>
    <p:sldId id="516" r:id="rId24"/>
    <p:sldId id="517" r:id="rId25"/>
    <p:sldId id="276" r:id="rId26"/>
    <p:sldId id="341" r:id="rId27"/>
    <p:sldId id="342" r:id="rId28"/>
    <p:sldId id="278" r:id="rId29"/>
    <p:sldId id="277" r:id="rId30"/>
    <p:sldId id="279" r:id="rId31"/>
    <p:sldId id="343" r:id="rId32"/>
    <p:sldId id="280" r:id="rId33"/>
    <p:sldId id="281" r:id="rId34"/>
    <p:sldId id="282" r:id="rId35"/>
    <p:sldId id="283" r:id="rId36"/>
    <p:sldId id="284" r:id="rId37"/>
    <p:sldId id="336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526" r:id="rId46"/>
    <p:sldId id="294" r:id="rId47"/>
    <p:sldId id="298" r:id="rId48"/>
    <p:sldId id="299" r:id="rId49"/>
    <p:sldId id="302" r:id="rId50"/>
    <p:sldId id="303" r:id="rId51"/>
    <p:sldId id="309" r:id="rId52"/>
    <p:sldId id="310" r:id="rId53"/>
    <p:sldId id="338" r:id="rId54"/>
    <p:sldId id="339" r:id="rId55"/>
    <p:sldId id="315" r:id="rId56"/>
    <p:sldId id="316" r:id="rId57"/>
    <p:sldId id="317" r:id="rId58"/>
    <p:sldId id="318" r:id="rId59"/>
    <p:sldId id="340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7" r:id="rId68"/>
    <p:sldId id="334" r:id="rId69"/>
    <p:sldId id="335" r:id="rId70"/>
    <p:sldId id="337" r:id="rId7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yna Wróbel" initials="MW" lastIdx="1" clrIdx="0">
    <p:extLst>
      <p:ext uri="{19B8F6BF-5375-455C-9EA6-DF929625EA0E}">
        <p15:presenceInfo xmlns:p15="http://schemas.microsoft.com/office/powerpoint/2012/main" userId="S::martyna.wrobel@wum.onmicrosoft.com::30779d9a-49b2-489e-bd77-49df9c729a5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9E1"/>
    <a:srgbClr val="FF33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99177-1B45-43F9-896B-CE3B81573296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6D940-DDB3-4EDB-94DC-50A1714DAD6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1108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B78C855D-6993-6547-DBA0-F6D5417BCC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03734D32-A3C7-9D95-CE77-D7EFB0157C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9010D9F7-9930-2EE5-7656-6A664F3879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82FB40-24A6-4462-BFD1-2692DD87464D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obrazu slajdu 1">
            <a:extLst>
              <a:ext uri="{FF2B5EF4-FFF2-40B4-BE49-F238E27FC236}">
                <a16:creationId xmlns:a16="http://schemas.microsoft.com/office/drawing/2014/main" id="{9B9DABDC-7740-F326-5CB7-C628CEB78A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Symbol zastępczy notatek 2">
            <a:extLst>
              <a:ext uri="{FF2B5EF4-FFF2-40B4-BE49-F238E27FC236}">
                <a16:creationId xmlns:a16="http://schemas.microsoft.com/office/drawing/2014/main" id="{62D60DF6-D52C-DB40-F0D9-CE626C925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altLang="pl-PL">
                <a:solidFill>
                  <a:srgbClr val="000000"/>
                </a:solidFill>
                <a:latin typeface="Arial" panose="020B0604020202020204" pitchFamily="34" charset="0"/>
              </a:rPr>
              <a:t>Dokumentacja rejestracyjna leków składa się z dokumentacji naukowej oraz dokumentacji administracyjnej zawierającej wszelkiego rodzaju dokumenty formalne. Format dokumentacji naukowej został ujednolicony na przestrzeni ostatnich lat jako </a:t>
            </a:r>
            <a:r>
              <a:rPr lang="pl-PL" altLang="pl-PL" b="1">
                <a:solidFill>
                  <a:srgbClr val="000000"/>
                </a:solidFill>
                <a:latin typeface="Arial" panose="020B0604020202020204" pitchFamily="34" charset="0"/>
              </a:rPr>
              <a:t>Wspólny Dokument Techniczny CTD</a:t>
            </a:r>
            <a:r>
              <a:rPr lang="pl-PL" altLang="pl-PL">
                <a:solidFill>
                  <a:srgbClr val="000000"/>
                </a:solidFill>
                <a:latin typeface="Arial" panose="020B0604020202020204" pitchFamily="34" charset="0"/>
              </a:rPr>
              <a:t>. Dzięki ujednoliceniu formatu oraz opracowaniu szeregu wytycznych dotyczących wymagań dla dokumentacji naukowej proces oceny w trakcie rejestracji leków stał się bardziej czytelny.</a:t>
            </a:r>
          </a:p>
          <a:p>
            <a:endParaRPr lang="pl-PL" altLang="pl-PL"/>
          </a:p>
        </p:txBody>
      </p:sp>
      <p:sp>
        <p:nvSpPr>
          <p:cNvPr id="6148" name="Symbol zastępczy numeru slajdu 3">
            <a:extLst>
              <a:ext uri="{FF2B5EF4-FFF2-40B4-BE49-F238E27FC236}">
                <a16:creationId xmlns:a16="http://schemas.microsoft.com/office/drawing/2014/main" id="{814D12E4-99A5-1157-2E06-15AAA7DD8E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226D1-A821-43BB-A65C-F53AB33E63E6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>
            <a:extLst>
              <a:ext uri="{FF2B5EF4-FFF2-40B4-BE49-F238E27FC236}">
                <a16:creationId xmlns:a16="http://schemas.microsoft.com/office/drawing/2014/main" id="{D4633D42-1690-DB29-B180-3B8754205C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8B5D4108-E2B9-7DE1-434D-AF91761D3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pl-PL" sz="1800" dirty="0">
                <a:latin typeface="TimesNewRomanPSMT"/>
              </a:rPr>
              <a:t>CTD dotyczy wszystkich kategorii produktów leczniczych, w tym produktów </a:t>
            </a:r>
            <a:r>
              <a:rPr lang="pl-PL" sz="1800" dirty="0" err="1">
                <a:latin typeface="TimesNewRomanPSMT"/>
              </a:rPr>
              <a:t>radiofarmaceutycznych</a:t>
            </a:r>
            <a:r>
              <a:rPr lang="pl-PL" sz="1800" dirty="0">
                <a:latin typeface="TimesNewRomanPSMT"/>
              </a:rPr>
              <a:t>, nowych substancji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czynnych, szczepionek, produktów leczniczych roślinnych oraz wszystkich rodzajów wniosków, w szczególności pełnych,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skróconych, dotyczących produktów biologicznych, chociaż mogą być konieczne pewne zmiany dostosowujące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w przypadku określonych rodzajów wniosków, odpowiednich dla określonych rodzajów produktów leczniczych.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CTD nie został opracowany w celu określenia, jakie badania są wymagane, aby produkt leczniczy uzyskał dopuszczenie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do obrotu, ale aby przedstawić właściwą organizację informacji zamieszczanych w dokumentacji. Jeżeli informacje, które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zamieszcza się pod danym nagłówkiem, nie są dostępne lub nie są wymagane, to w tym punkcie powinna znaleźć się uwaga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„nie dotyczy” lub „nieistotne”, przy zachowaniu tytułu i numeru punktu, a w razie potrzeby w podsumowaniu jakości, przeglądzie</a:t>
            </a:r>
          </a:p>
          <a:p>
            <a:pPr>
              <a:defRPr/>
            </a:pPr>
            <a:r>
              <a:rPr lang="pl-PL" sz="1800" dirty="0">
                <a:latin typeface="TimesNewRomanPSMT"/>
              </a:rPr>
              <a:t>nieklinicznym oraz przeglądzie klinicznym zamieszcza się uzasadnienie braku badania.</a:t>
            </a:r>
            <a:endParaRPr lang="pl-PL" dirty="0"/>
          </a:p>
        </p:txBody>
      </p:sp>
      <p:sp>
        <p:nvSpPr>
          <p:cNvPr id="8196" name="Symbol zastępczy numeru slajdu 3">
            <a:extLst>
              <a:ext uri="{FF2B5EF4-FFF2-40B4-BE49-F238E27FC236}">
                <a16:creationId xmlns:a16="http://schemas.microsoft.com/office/drawing/2014/main" id="{D314F04C-910A-21D9-746F-E1C0217569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41DA34-FFED-4109-845D-80D0637827A5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ymbol zastępczy obrazu slajdu 1">
            <a:extLst>
              <a:ext uri="{FF2B5EF4-FFF2-40B4-BE49-F238E27FC236}">
                <a16:creationId xmlns:a16="http://schemas.microsoft.com/office/drawing/2014/main" id="{A86B724C-1904-8662-5D29-D1B726B7BA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Symbol zastępczy notatek 2">
            <a:extLst>
              <a:ext uri="{FF2B5EF4-FFF2-40B4-BE49-F238E27FC236}">
                <a16:creationId xmlns:a16="http://schemas.microsoft.com/office/drawing/2014/main" id="{0FCE265D-4FCD-6904-7193-79E03130BD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algn="just"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Dokumentacja rejestracyjna leków w formacie CTD jest podzielona na 5 tzw. modułów:</a:t>
            </a:r>
          </a:p>
          <a:p>
            <a:pPr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► Moduł 1 zawierający m.in. wniosek, dokumenty formalne (np. zezwolenie na wytwarzanie) oraz druki informacyjne produktu leczniczego, opis systemu monitorowania działań niepożądanych</a:t>
            </a:r>
          </a:p>
          <a:p>
            <a:pPr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► Moduł 2 zawierający omówienia i podsumowania dokumentacji naukowej zawartej w kolejnych modułach: ogólne podsumowanie jakości, przegląd i streszczenie danych nieklinicznych oraz przegląd i podsumowanie danych klinicznych</a:t>
            </a:r>
          </a:p>
          <a:p>
            <a:pPr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► Moduł 3 zawierający dokumentację dotyczącą jakości produktu leczniczego w tym dane dotyczące badań rozwojowych, wytwarzania, kontroli produktu leczniczego, badań trwałości</a:t>
            </a:r>
          </a:p>
          <a:p>
            <a:pPr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► Moduł 4 zawierający wyniki badań nieklinicznych oraz związaną z nimi literaturę</a:t>
            </a:r>
          </a:p>
          <a:p>
            <a:pPr>
              <a:defRPr/>
            </a:pP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► Moduł 5 zawierający wyniki badań klinicznych produktu leczniczego, związaną z tym literaturę, badania </a:t>
            </a:r>
            <a:r>
              <a:rPr lang="pl-PL" altLang="pl-PL" dirty="0" err="1">
                <a:solidFill>
                  <a:srgbClr val="000000"/>
                </a:solidFill>
                <a:latin typeface="Arial" panose="020B0604020202020204" pitchFamily="34" charset="0"/>
              </a:rPr>
              <a:t>biorównoważności</a:t>
            </a:r>
            <a:r>
              <a:rPr lang="pl-PL" altLang="pl-PL" dirty="0">
                <a:solidFill>
                  <a:srgbClr val="000000"/>
                </a:solidFill>
                <a:latin typeface="Arial" panose="020B0604020202020204" pitchFamily="34" charset="0"/>
              </a:rPr>
              <a:t> w przypadku leków generycznych, dane z dostępnych raportów PSUR.</a:t>
            </a:r>
          </a:p>
          <a:p>
            <a:pPr>
              <a:defRPr/>
            </a:pPr>
            <a:endParaRPr lang="pl-PL" altLang="pl-PL" dirty="0"/>
          </a:p>
        </p:txBody>
      </p:sp>
      <p:sp>
        <p:nvSpPr>
          <p:cNvPr id="10244" name="Symbol zastępczy numeru slajdu 3">
            <a:extLst>
              <a:ext uri="{FF2B5EF4-FFF2-40B4-BE49-F238E27FC236}">
                <a16:creationId xmlns:a16="http://schemas.microsoft.com/office/drawing/2014/main" id="{C7E410BC-D5B0-74AA-FDEF-1484F334BA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BDD9AD-3243-4C34-B6FA-6BE0FEAB6424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ymbol zastępczy obrazu slajdu 1">
            <a:extLst>
              <a:ext uri="{FF2B5EF4-FFF2-40B4-BE49-F238E27FC236}">
                <a16:creationId xmlns:a16="http://schemas.microsoft.com/office/drawing/2014/main" id="{6D7B04A6-9667-8ED6-2353-D6B9B26D6C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Symbol zastępczy notatek 2">
            <a:extLst>
              <a:ext uri="{FF2B5EF4-FFF2-40B4-BE49-F238E27FC236}">
                <a16:creationId xmlns:a16="http://schemas.microsoft.com/office/drawing/2014/main" id="{CA3D7F03-F0B4-01D2-B50E-E864A3D52C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12292" name="Symbol zastępczy numeru slajdu 3">
            <a:extLst>
              <a:ext uri="{FF2B5EF4-FFF2-40B4-BE49-F238E27FC236}">
                <a16:creationId xmlns:a16="http://schemas.microsoft.com/office/drawing/2014/main" id="{820F9EE6-C391-CF7F-59D9-A36A1FBF92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F43C9D-C5D7-415B-A9B6-6F9D021B33FC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ymbol zastępczy obrazu slajdu 1">
            <a:extLst>
              <a:ext uri="{FF2B5EF4-FFF2-40B4-BE49-F238E27FC236}">
                <a16:creationId xmlns:a16="http://schemas.microsoft.com/office/drawing/2014/main" id="{AB735BCD-4784-AAA4-F7FB-2AB311BA5C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Symbol zastępczy notatek 2">
            <a:extLst>
              <a:ext uri="{FF2B5EF4-FFF2-40B4-BE49-F238E27FC236}">
                <a16:creationId xmlns:a16="http://schemas.microsoft.com/office/drawing/2014/main" id="{0957350C-4FD6-0E3A-0183-AE708B67C6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altLang="pl-PL">
                <a:latin typeface="TimesNewRomanPSMT"/>
              </a:rPr>
              <a:t>Moduł 3 zawiera dokumentację chemiczną, farmaceutyczną i biologiczną. Jest to część dokumentacji odnosząca się do</a:t>
            </a:r>
          </a:p>
          <a:p>
            <a:r>
              <a:rPr lang="pl-PL" altLang="pl-PL">
                <a:latin typeface="TimesNewRomanPSMT"/>
              </a:rPr>
              <a:t>danych chemicznych i farmaceutycznych, łącznie z danymi dla produktów biologicznych/biotechnologicznych.</a:t>
            </a:r>
            <a:endParaRPr lang="pl-PL" altLang="pl-PL"/>
          </a:p>
          <a:p>
            <a:endParaRPr lang="pl-PL" altLang="pl-PL"/>
          </a:p>
        </p:txBody>
      </p:sp>
      <p:sp>
        <p:nvSpPr>
          <p:cNvPr id="14340" name="Symbol zastępczy numeru slajdu 3">
            <a:extLst>
              <a:ext uri="{FF2B5EF4-FFF2-40B4-BE49-F238E27FC236}">
                <a16:creationId xmlns:a16="http://schemas.microsoft.com/office/drawing/2014/main" id="{E776FBFE-DA07-D1C4-894F-1FEA7B7E28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137402-AE93-47C8-9967-2828AC718CF9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ymbol zastępczy obrazu slajdu 1">
            <a:extLst>
              <a:ext uri="{FF2B5EF4-FFF2-40B4-BE49-F238E27FC236}">
                <a16:creationId xmlns:a16="http://schemas.microsoft.com/office/drawing/2014/main" id="{128A1307-146B-CDE0-635B-84CA0E833F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Symbol zastępczy notatek 2">
            <a:extLst>
              <a:ext uri="{FF2B5EF4-FFF2-40B4-BE49-F238E27FC236}">
                <a16:creationId xmlns:a16="http://schemas.microsoft.com/office/drawing/2014/main" id="{85B661F1-2D0E-3929-06D1-A05F8607B1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16388" name="Symbol zastępczy numeru slajdu 3">
            <a:extLst>
              <a:ext uri="{FF2B5EF4-FFF2-40B4-BE49-F238E27FC236}">
                <a16:creationId xmlns:a16="http://schemas.microsoft.com/office/drawing/2014/main" id="{16F95D4E-9FAE-FCF3-5158-C4958263F2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A72BD1-5984-4E9B-9952-4196A7FFE6A8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ymbol zastępczy obrazu slajdu 1">
            <a:extLst>
              <a:ext uri="{FF2B5EF4-FFF2-40B4-BE49-F238E27FC236}">
                <a16:creationId xmlns:a16="http://schemas.microsoft.com/office/drawing/2014/main" id="{D5FC5F7E-0502-EE04-82F3-242C84C55F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Symbol zastępczy notatek 2">
            <a:extLst>
              <a:ext uri="{FF2B5EF4-FFF2-40B4-BE49-F238E27FC236}">
                <a16:creationId xmlns:a16="http://schemas.microsoft.com/office/drawing/2014/main" id="{08DC2FA0-E527-E4C6-CE01-E18FCAE718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altLang="pl-PL"/>
              <a:t>Większość danych jest dostępna w części otwartej ale np. szczegóły wytwarzania oraz kontrolne badania surowców są już w części zamkniętej.</a:t>
            </a:r>
          </a:p>
        </p:txBody>
      </p:sp>
      <p:sp>
        <p:nvSpPr>
          <p:cNvPr id="19460" name="Symbol zastępczy numeru slajdu 3">
            <a:extLst>
              <a:ext uri="{FF2B5EF4-FFF2-40B4-BE49-F238E27FC236}">
                <a16:creationId xmlns:a16="http://schemas.microsoft.com/office/drawing/2014/main" id="{6C13AD72-F8CD-9B0A-BB6E-FBDCDCF40D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014518-4C84-45F4-B95A-C5CB2A94E00E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ymbol zastępczy obrazu slajdu 1">
            <a:extLst>
              <a:ext uri="{FF2B5EF4-FFF2-40B4-BE49-F238E27FC236}">
                <a16:creationId xmlns:a16="http://schemas.microsoft.com/office/drawing/2014/main" id="{D827886D-14A4-BB95-E26F-7182ADF9D3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Symbol zastępczy notatek 2">
            <a:extLst>
              <a:ext uri="{FF2B5EF4-FFF2-40B4-BE49-F238E27FC236}">
                <a16:creationId xmlns:a16="http://schemas.microsoft.com/office/drawing/2014/main" id="{B35DC43B-D744-D2F3-7A8C-060ED6B594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/>
          </a:p>
        </p:txBody>
      </p:sp>
      <p:sp>
        <p:nvSpPr>
          <p:cNvPr id="57348" name="Symbol zastępczy numeru slajdu 3">
            <a:extLst>
              <a:ext uri="{FF2B5EF4-FFF2-40B4-BE49-F238E27FC236}">
                <a16:creationId xmlns:a16="http://schemas.microsoft.com/office/drawing/2014/main" id="{EC4751D9-C5A4-8A80-1010-8BCC134298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9C6794-5019-4895-9AFD-27509021236C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D59625-FDEF-48BD-ACF5-37AC42160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E833B0A-E6DF-4F0F-A361-51158DB462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A072FA9-62A2-41BB-B248-FB7CDDF54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42C45C6-A574-4173-98C8-40AE23F55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0545CB0-71E5-4F99-BBD1-962E8974B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962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BE0CE58-926A-4B76-8D34-3A7BC59F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DC23245-D433-4E85-859C-70BF057AF8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5E143F-D576-4453-A524-FBF03737F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05FF1C2-28B6-428D-A92E-52D6AC73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828131C-41D3-46A8-9C42-67D0BFF33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3801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62DB37FE-6EC3-4C7F-B13B-6198CC02E6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ED3D2D3-F914-48DA-8913-E172CAFC2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9B88C3-41C0-4F49-A461-6BBDFF1C4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7EAD381-E7A8-426B-A5C4-39D862D20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0A418A3-DA02-44FA-9A3A-2DB63D297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26598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052986-3746-316D-6D8E-BD6F55D5BE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DD6E45-9A89-0195-747F-01F4D8092A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3557A4-DA75-59BC-EA96-5F89C0E5D1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42972-33A1-4C5B-8334-F126981DC68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7791724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B866859-3E2E-B096-7A26-1322AF63BB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F82C64-01B8-42C0-5629-14178CAE8D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239B73-0875-712B-158F-6B9A564F41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B4244-45FC-45D7-B315-C033B182048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9141994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3BE552-09DE-00D6-FD3E-E75A1D72BD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1FB2EEB-1147-2523-9FFE-99F8924B5D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41EB017-5B12-D07A-B8B5-6C41A3B5B7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08AD4-79B1-40F2-ACB8-0C00319A674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9160653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6EB66B-4C79-1CAD-885B-CF275D0E3C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8ACC10-3CF9-909F-E61B-6408DC5FE1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40D617-59CF-84BF-0CBA-5F9C2515A7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1B56E-188F-40D5-AE59-41A7078B1CA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96111190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EAA33E8-D69A-4F99-1A0E-31E840D8E6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21B4D4-4161-D599-E6BD-5783758AA3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40DD139-5D38-469C-C503-AC98F170A6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D0233-E74E-4DD6-97E6-27F4B422805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2882485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6CF4B9C-1EE9-2646-257D-9CEF6D77D2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8999CB6-D7A4-F90E-4032-D7CF8E72EB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1DB054B-D2B5-C5CD-D7C1-6939D5F0F7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7553B-A5E5-4099-8D32-AF092420578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32196615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8C9C0CE-47F2-F8C3-F503-AC0A293F8E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70EDC01-ED11-B251-2B97-67EAA779F3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F2F32C4-4F8B-6D6F-DCDF-C1D0472560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AE1E3-4101-4EBB-A817-B02DE1F0033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3221376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63EB22-FE69-AB1F-818D-DC515C9503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B19C1A-9CBF-B4CB-5025-7B5AB91E04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68C6DF-03A6-4867-2389-1CB994DD47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DF8FC-279A-470C-B3E1-968C7326BFA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100908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E58B9E-5F4E-49C8-A04B-DF2F7CDB1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43A443-4632-4F8A-8858-12B44CEB74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9CF8F12-8CD2-4294-ABDA-B35B2E02F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C02129E-DE4F-4661-ADB2-018C43832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3A0536C-7F01-4930-B645-6ED71F552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3438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C4363-247C-32F2-0E85-C79AA379E8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069782-5349-3ED6-FBF4-007C26F47E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66E129-7D05-D848-6214-7BF2F6A318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70974-849C-4982-83F3-1C4AD9C517F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129345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B5D76E-0DD8-5E88-FB16-2DB99B9960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C28C567-E6F4-ADE0-ECFE-CB882B852A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4083D4-AF48-E42B-7531-3E9699C5D7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341F0-0435-4F59-9FC1-2A2361F841F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1171812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277F4FB-9923-7CF2-376E-5B71AED91E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A470BA-BA7C-D0A3-BA91-79BBD62555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1F21F6-47CC-79BC-1693-E4CDB1B1AD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297A8-2263-42F2-AC47-4B3089DAD88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51447239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6634EE-5544-4913-AF98-39534BD3E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515E2B7-C29B-49C3-A664-8DE681D619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1BF7A3A-8197-49C7-ACC1-F5F749AF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4BDBA7-6F4A-4E4A-B628-0FD2561B3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2416ABE-FB2E-4646-82FC-DE88059DC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697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3A6EF1-D732-4F62-A87F-9B50E83B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DC38432-BAEA-4F6E-B580-D30AB7C2C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894BD66-4CEE-42A4-A257-2988C199B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AA134F6-03EB-4903-9350-6D70E12B3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01C39E4-4438-40BB-B427-14EC733E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4B0E210-6210-4445-8A1B-ACB7346DE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0530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E4157E-FF03-4438-AE16-84357A5A2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B112297-9B99-4BCD-AEF5-B66765DC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1656409-42EF-4C05-AAE2-FF60B1D055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767923B-4612-4B7D-A8F5-96B283F6A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1C1A75A-4040-42B7-858C-A0C299DDD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0B5DFB68-7EDA-45A9-B1F0-EB6390B88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AE331980-4BBE-4363-B579-1D7D6C52A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4840618A-62EC-4DD6-A240-DBB10B0A2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55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8FAFF78-7686-425C-AA9A-5506F16A4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60D74E9-704A-4FC4-AC18-A0D88A6E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BFA6E49-2BF7-4D8D-A87D-FF1045CBF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7A8308B-B2C0-402E-BD09-D6E031644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6465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57A4288-86BE-4FCD-B92B-8C2A9CAD5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EE890D5-CB50-46E1-A67B-E97F459AC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A01B82-EE20-42BD-AB48-B9FACD457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149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F82251-24AC-4D12-83A0-8654B56E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921EE5B-A6B9-4C4D-B021-AB9DB9E8D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EBCE25A-E1BF-4EDA-A8D9-801615F8D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A6D3C04-EE6A-47C3-A6E8-455EE794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03018F6-9CDA-44C2-A6AE-B1CC627F2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2066860-66C3-4A00-AFC6-D059774B7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8486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EAA065-D800-4847-A39B-ECFB666E6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97E575D-543A-49D9-B238-7C3B5F3C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2B0D3A4-299E-4C6B-9B07-91F964FC5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AD9E489-86A3-4A60-B205-7041C1A60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5328A17-23F3-4791-9406-AE44F0653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2CA1C57-1E93-4608-9157-07EB1F718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460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36ACF7A-D1CC-4D85-9CB9-5EBEA75C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77B9F67-492C-45F8-AAAF-9DCD210E9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E4EA168-9183-450D-9163-19561CBA7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F7E6-D1EB-4123-B249-0585845AEE42}" type="datetimeFigureOut">
              <a:rPr lang="pl-PL" smtClean="0"/>
              <a:t>24.03.2023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E3EC7C3-27BE-4CCC-8858-D6453B1860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2D5662-6E9F-4043-A28B-915683943E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8246D-D99E-4249-AB63-F7784E4F07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371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3D41BA0-B942-1781-DC1A-CDC57598A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 wzorca tytułu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7BB5A37-9BF5-5FF4-C856-2EB2508997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C70DFD4-2C1F-67CF-FC6D-0F9734EB227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D5D4DB1-CD7E-AE1B-695B-5DE230A411A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3229A8B-1444-40AC-7907-86CB5A9629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17CF001-D59D-404D-BF0E-655EA542178C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3013807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ea.europa.eu/pdfs/human/ich/028395en.pdf" TargetMode="External"/><Relationship Id="rId2" Type="http://schemas.openxmlformats.org/officeDocument/2006/relationships/hyperlink" Target="http://www.emea.europa.eu/pdfs/human/qwp/614203en.pdf" TargetMode="Externa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www.emea.europa.eu/pdfs/human/ich/273799en.pdf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ea.europa.eu/pdfs/human/regaffair/59688107en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estri.ich.org/ectd/eCTD_Specification_v3_2_2.pdf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9FBC1DE-31F2-4F04-8152-440A44C621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/>
              <a:t>ROZDRABNIANIE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3C07C7D-A796-4FC0-8F7E-46EB7D976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88476" y="2018062"/>
            <a:ext cx="9986702" cy="4522548"/>
          </a:xfrm>
        </p:spPr>
        <p:txBody>
          <a:bodyPr anchor="t">
            <a:normAutofit/>
          </a:bodyPr>
          <a:lstStyle/>
          <a:p>
            <a:pPr>
              <a:buFontTx/>
              <a:buNone/>
            </a:pPr>
            <a:r>
              <a:rPr lang="pl-PL" altLang="pl-PL" sz="2400" dirty="0"/>
              <a:t>	</a:t>
            </a:r>
            <a:r>
              <a:rPr lang="pl-PL" altLang="pl-PL" sz="2400" b="1" dirty="0"/>
              <a:t>CEL ROZDRABNIANIA</a:t>
            </a:r>
          </a:p>
          <a:p>
            <a:pPr>
              <a:buFontTx/>
              <a:buNone/>
            </a:pPr>
            <a:r>
              <a:rPr lang="pl-PL" altLang="pl-PL" sz="2400" dirty="0"/>
              <a:t>		Zmniejszenie rozmiarów ciała stałego, połączone ze zniszczeniem jego struktury, nazywane też kruszeniem. Celem rozdrobnienia jest otrzymanie ciała o pożądanych rozmiarach, zakresie rozmiarów, lub separacja składników ciała stałego.</a:t>
            </a:r>
          </a:p>
          <a:p>
            <a:pPr>
              <a:buFontTx/>
              <a:buNone/>
            </a:pPr>
            <a:endParaRPr lang="pl-PL" altLang="pl-PL" sz="2400" dirty="0"/>
          </a:p>
          <a:p>
            <a:pPr>
              <a:buFontTx/>
              <a:buNone/>
            </a:pPr>
            <a:r>
              <a:rPr lang="pl-PL" altLang="pl-PL" sz="2400" dirty="0"/>
              <a:t>		W zależności od wielkości rozdrobnienia, cząstki ciała stałego dzieli się na kilka grup. Od „grubych” &gt; 100 mm do „koloidalnych” &lt; 0.005 mm.</a:t>
            </a:r>
          </a:p>
          <a:p>
            <a:pPr>
              <a:buFontTx/>
              <a:buNone/>
            </a:pPr>
            <a:r>
              <a:rPr lang="pl-PL" altLang="pl-PL" sz="2400" dirty="0"/>
              <a:t>		</a:t>
            </a:r>
            <a:endParaRPr lang="pl-PL" altLang="pl-PL" sz="1000" dirty="0"/>
          </a:p>
          <a:p>
            <a:pPr>
              <a:buFontTx/>
              <a:buNone/>
            </a:pPr>
            <a:r>
              <a:rPr lang="pl-PL" altLang="pl-PL" sz="1000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4090428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>
            <a:extLst>
              <a:ext uri="{FF2B5EF4-FFF2-40B4-BE49-F238E27FC236}">
                <a16:creationId xmlns:a16="http://schemas.microsoft.com/office/drawing/2014/main" id="{93F59917-48E9-4849-A486-5045AD2EF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981076"/>
            <a:ext cx="3678238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>
            <a:extLst>
              <a:ext uri="{FF2B5EF4-FFF2-40B4-BE49-F238E27FC236}">
                <a16:creationId xmlns:a16="http://schemas.microsoft.com/office/drawing/2014/main" id="{F804A79E-49D7-492E-A46F-BDC699573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1268413"/>
            <a:ext cx="2665413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Rectangle 6">
            <a:extLst>
              <a:ext uri="{FF2B5EF4-FFF2-40B4-BE49-F238E27FC236}">
                <a16:creationId xmlns:a16="http://schemas.microsoft.com/office/drawing/2014/main" id="{B261B9B7-6D1A-4E60-B1FD-45EB3812F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4" y="692150"/>
            <a:ext cx="27592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/>
              <a:t>Młyn pierścieniowo-kulowy</a:t>
            </a:r>
          </a:p>
        </p:txBody>
      </p:sp>
      <p:sp>
        <p:nvSpPr>
          <p:cNvPr id="33801" name="Oval 9">
            <a:extLst>
              <a:ext uri="{FF2B5EF4-FFF2-40B4-BE49-F238E27FC236}">
                <a16:creationId xmlns:a16="http://schemas.microsoft.com/office/drawing/2014/main" id="{C42F4608-7443-4A83-A741-90127D0B7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814" y="3429000"/>
            <a:ext cx="865187" cy="431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pic>
        <p:nvPicPr>
          <p:cNvPr id="33802" name="Picture 10">
            <a:extLst>
              <a:ext uri="{FF2B5EF4-FFF2-40B4-BE49-F238E27FC236}">
                <a16:creationId xmlns:a16="http://schemas.microsoft.com/office/drawing/2014/main" id="{DA2C4F4C-78C4-4441-A641-DD1267555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5589589"/>
            <a:ext cx="2592387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4" name="Line 12">
            <a:extLst>
              <a:ext uri="{FF2B5EF4-FFF2-40B4-BE49-F238E27FC236}">
                <a16:creationId xmlns:a16="http://schemas.microsoft.com/office/drawing/2014/main" id="{FB2C22D8-C307-4C6E-B5B0-E26E4379B4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47850" y="6021388"/>
            <a:ext cx="2159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33805" name="Line 13">
            <a:extLst>
              <a:ext uri="{FF2B5EF4-FFF2-40B4-BE49-F238E27FC236}">
                <a16:creationId xmlns:a16="http://schemas.microsoft.com/office/drawing/2014/main" id="{53F58EC1-72D2-4536-B0B1-5C937A5020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47850" y="3573464"/>
            <a:ext cx="0" cy="24479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33806" name="Line 14">
            <a:extLst>
              <a:ext uri="{FF2B5EF4-FFF2-40B4-BE49-F238E27FC236}">
                <a16:creationId xmlns:a16="http://schemas.microsoft.com/office/drawing/2014/main" id="{1A2DA8C0-59A8-48CE-B96E-14EA491DD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7850" y="3573463"/>
            <a:ext cx="6477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33809" name="Rectangle 17">
            <a:extLst>
              <a:ext uri="{FF2B5EF4-FFF2-40B4-BE49-F238E27FC236}">
                <a16:creationId xmlns:a16="http://schemas.microsoft.com/office/drawing/2014/main" id="{1CEE3681-E978-43EF-B76B-7F387A7AA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5589588"/>
            <a:ext cx="2592387" cy="8636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AA80DB9-C5DF-4847-8317-6EDD302194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r>
              <a:rPr lang="pl-PL" altLang="pl-PL" sz="2000"/>
              <a:t>ROZDRABNIANIE</a:t>
            </a:r>
          </a:p>
        </p:txBody>
      </p:sp>
      <p:pic>
        <p:nvPicPr>
          <p:cNvPr id="7173" name="Picture 5">
            <a:extLst>
              <a:ext uri="{FF2B5EF4-FFF2-40B4-BE49-F238E27FC236}">
                <a16:creationId xmlns:a16="http://schemas.microsoft.com/office/drawing/2014/main" id="{CA5C7763-9B32-49C4-8A9D-48230CAE9C2A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4825" y="260350"/>
            <a:ext cx="2535238" cy="3994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7" name="Picture 9" descr="Znalezione obrazy dla zapytania m&amp;lstrok;yn dezintegrator">
            <a:extLst>
              <a:ext uri="{FF2B5EF4-FFF2-40B4-BE49-F238E27FC236}">
                <a16:creationId xmlns:a16="http://schemas.microsoft.com/office/drawing/2014/main" id="{F1798E8A-C1CA-4AFA-8EA3-5E3A67793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3933825"/>
            <a:ext cx="3313112" cy="27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Podobny obraz">
            <a:extLst>
              <a:ext uri="{FF2B5EF4-FFF2-40B4-BE49-F238E27FC236}">
                <a16:creationId xmlns:a16="http://schemas.microsoft.com/office/drawing/2014/main" id="{DE4D69AB-E872-416B-AD43-072EE2B1F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1341438"/>
            <a:ext cx="201930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0" name="Text Box 12">
            <a:extLst>
              <a:ext uri="{FF2B5EF4-FFF2-40B4-BE49-F238E27FC236}">
                <a16:creationId xmlns:a16="http://schemas.microsoft.com/office/drawing/2014/main" id="{13B0F1CE-448F-42B6-8A07-A93CC6787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4" y="3021013"/>
            <a:ext cx="13691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600"/>
              <a:t>dizmembrator</a:t>
            </a:r>
          </a:p>
        </p:txBody>
      </p:sp>
      <p:sp>
        <p:nvSpPr>
          <p:cNvPr id="7182" name="Text Box 14">
            <a:extLst>
              <a:ext uri="{FF2B5EF4-FFF2-40B4-BE49-F238E27FC236}">
                <a16:creationId xmlns:a16="http://schemas.microsoft.com/office/drawing/2014/main" id="{A8B9346F-14ED-425C-9736-082F3AE20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439" y="1773238"/>
            <a:ext cx="130375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600"/>
              <a:t>dezintegrator</a:t>
            </a:r>
          </a:p>
        </p:txBody>
      </p:sp>
      <p:pic>
        <p:nvPicPr>
          <p:cNvPr id="7184" name="Picture 16">
            <a:extLst>
              <a:ext uri="{FF2B5EF4-FFF2-40B4-BE49-F238E27FC236}">
                <a16:creationId xmlns:a16="http://schemas.microsoft.com/office/drawing/2014/main" id="{7903CC8E-5ED8-4129-AC5B-C56F7788A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4221163"/>
            <a:ext cx="3457575" cy="247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5" name="Line 17">
            <a:extLst>
              <a:ext uri="{FF2B5EF4-FFF2-40B4-BE49-F238E27FC236}">
                <a16:creationId xmlns:a16="http://schemas.microsoft.com/office/drawing/2014/main" id="{7535ADAF-B3FC-4378-96E6-D7E2C59C3343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3" y="4724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7186" name="Line 18">
            <a:extLst>
              <a:ext uri="{FF2B5EF4-FFF2-40B4-BE49-F238E27FC236}">
                <a16:creationId xmlns:a16="http://schemas.microsoft.com/office/drawing/2014/main" id="{474B0614-BC8E-4820-A50B-59CA7ACF0E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0100" y="1196976"/>
            <a:ext cx="0" cy="518477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1F9202B0-6D47-4D22-8132-DBA2325A94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r>
              <a:rPr lang="pl-PL" altLang="pl-PL" sz="2000"/>
              <a:t>ROZDRABNIANIE</a:t>
            </a: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BE29A9E4-A650-4F54-8095-3912F4025956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464072">
            <a:off x="351548" y="1249327"/>
            <a:ext cx="5689600" cy="2887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0" name="AutoShape 6" descr="Znalezione obrazy dla zapytania m&amp;lstrok;yn koloidalny">
            <a:extLst>
              <a:ext uri="{FF2B5EF4-FFF2-40B4-BE49-F238E27FC236}">
                <a16:creationId xmlns:a16="http://schemas.microsoft.com/office/drawing/2014/main" id="{44AD9331-104A-47C3-A5DB-C8BEABC404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16393" name="Picture 9" descr="Znalezione obrazy dla zapytania m&amp;lstrok;yn koloidalny">
            <a:extLst>
              <a:ext uri="{FF2B5EF4-FFF2-40B4-BE49-F238E27FC236}">
                <a16:creationId xmlns:a16="http://schemas.microsoft.com/office/drawing/2014/main" id="{5B0F2119-209B-4566-BAA2-EDFCD740A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288908"/>
            <a:ext cx="5070753" cy="26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Rectangle 10">
            <a:extLst>
              <a:ext uri="{FF2B5EF4-FFF2-40B4-BE49-F238E27FC236}">
                <a16:creationId xmlns:a16="http://schemas.microsoft.com/office/drawing/2014/main" id="{3AB40D4A-E448-4D5D-8ED6-B75FE291F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839" y="1484313"/>
            <a:ext cx="1944687" cy="16557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pl-PL" altLang="pl-PL"/>
          </a:p>
        </p:txBody>
      </p:sp>
      <p:sp>
        <p:nvSpPr>
          <p:cNvPr id="16395" name="Text Box 11">
            <a:extLst>
              <a:ext uri="{FF2B5EF4-FFF2-40B4-BE49-F238E27FC236}">
                <a16:creationId xmlns:a16="http://schemas.microsoft.com/office/drawing/2014/main" id="{4265F8CE-B0C7-414E-94FA-3F6BEB407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86" y="3768689"/>
            <a:ext cx="3151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900"/>
              <a:t>1 – korpus urządzenia, 2 – wirnik, 3 – wlot zawiesiny</a:t>
            </a:r>
          </a:p>
          <a:p>
            <a:r>
              <a:rPr lang="pl-PL" altLang="pl-PL" sz="900"/>
              <a:t>4 – wylot emulsji, 5 – śruba mikrometryczna, 6 – wał napędowy</a:t>
            </a:r>
          </a:p>
        </p:txBody>
      </p:sp>
      <p:sp>
        <p:nvSpPr>
          <p:cNvPr id="16397" name="Text Box 13">
            <a:extLst>
              <a:ext uri="{FF2B5EF4-FFF2-40B4-BE49-F238E27FC236}">
                <a16:creationId xmlns:a16="http://schemas.microsoft.com/office/drawing/2014/main" id="{AAB977DB-21E3-4B1B-88B2-4978DCE74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1484313"/>
            <a:ext cx="17868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/>
              <a:t>Młyny koloidalne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722EFEB-8765-4A4F-8B08-1FB15EA431CF}"/>
              </a:ext>
            </a:extLst>
          </p:cNvPr>
          <p:cNvSpPr txBox="1"/>
          <p:nvPr/>
        </p:nvSpPr>
        <p:spPr>
          <a:xfrm>
            <a:off x="1763612" y="4248315"/>
            <a:ext cx="1044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stożkowy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61BE92F-58ED-4B29-A3B6-E30907E0CA08}"/>
              </a:ext>
            </a:extLst>
          </p:cNvPr>
          <p:cNvSpPr txBox="1"/>
          <p:nvPr/>
        </p:nvSpPr>
        <p:spPr>
          <a:xfrm>
            <a:off x="7451036" y="5834878"/>
            <a:ext cx="1021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tarczowy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5BEE50DB-ABD7-4EEC-B954-FC24E82ED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pl-PL"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MIESZANIE</a:t>
            </a:r>
          </a:p>
        </p:txBody>
      </p:sp>
      <p:sp>
        <p:nvSpPr>
          <p:cNvPr id="2049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9CB4153F-977F-49A2-861D-273A0DBA362A}"/>
              </a:ext>
            </a:extLst>
          </p:cNvPr>
          <p:cNvSpPr txBox="1"/>
          <p:nvPr/>
        </p:nvSpPr>
        <p:spPr>
          <a:xfrm>
            <a:off x="5638800" y="297511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ADD055F-0ABA-49C3-B87A-80AEC9F87EC7}"/>
              </a:ext>
            </a:extLst>
          </p:cNvPr>
          <p:cNvSpPr txBox="1"/>
          <p:nvPr/>
        </p:nvSpPr>
        <p:spPr>
          <a:xfrm>
            <a:off x="669036" y="2251601"/>
            <a:ext cx="10568807" cy="2703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/>
              <a:t>Mieszanie jest zasadniczym sposobem na: 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zwiększenie intensyfikości procesów wymiany ciepła i masy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Przyspieszenia reakcji chemicznych</a:t>
            </a:r>
          </a:p>
          <a:p>
            <a:pPr lvl="2">
              <a:lnSpc>
                <a:spcPct val="150000"/>
              </a:lnSpc>
            </a:pPr>
            <a:endParaRPr lang="pl-PL" sz="500" dirty="0"/>
          </a:p>
          <a:p>
            <a:pPr lvl="2">
              <a:lnSpc>
                <a:spcPct val="150000"/>
              </a:lnSpc>
            </a:pPr>
            <a:r>
              <a:rPr lang="pl-PL" dirty="0"/>
              <a:t>Optymalizacja mieszania wiąże się z uzyskaniem wymaganego stopnia wymieszania w krótkim czasie i minimalnym nakładzie energii.</a:t>
            </a:r>
          </a:p>
          <a:p>
            <a:pPr lvl="2">
              <a:lnSpc>
                <a:spcPct val="150000"/>
              </a:lnSpc>
            </a:pP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FD0CD634-34CB-4CB4-8E83-02EE0D4BE00B}"/>
              </a:ext>
            </a:extLst>
          </p:cNvPr>
          <p:cNvSpPr txBox="1"/>
          <p:nvPr/>
        </p:nvSpPr>
        <p:spPr>
          <a:xfrm>
            <a:off x="331305" y="4767431"/>
            <a:ext cx="8898835" cy="18232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81000">
              <a:lnSpc>
                <a:spcPct val="90000"/>
              </a:lnSpc>
              <a:spcAft>
                <a:spcPts val="600"/>
              </a:spcAft>
            </a:pPr>
            <a:r>
              <a:rPr lang="en-US" altLang="pl-PL" b="1" dirty="0" err="1"/>
              <a:t>Efektywność</a:t>
            </a:r>
            <a:r>
              <a:rPr lang="en-US" altLang="pl-PL" b="1" dirty="0"/>
              <a:t> </a:t>
            </a:r>
            <a:r>
              <a:rPr lang="en-US" altLang="pl-PL" b="1" dirty="0" err="1"/>
              <a:t>mieszania</a:t>
            </a:r>
            <a:r>
              <a:rPr lang="en-US" altLang="pl-PL" b="1" dirty="0"/>
              <a:t> </a:t>
            </a:r>
            <a:r>
              <a:rPr lang="en-US" altLang="pl-PL" b="1" dirty="0" err="1"/>
              <a:t>zależy</a:t>
            </a:r>
            <a:r>
              <a:rPr lang="en-US" altLang="pl-PL" b="1" dirty="0"/>
              <a:t> od:</a:t>
            </a:r>
          </a:p>
          <a:p>
            <a:pPr marL="6096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pl-PL" sz="600" dirty="0"/>
          </a:p>
          <a:p>
            <a:pPr marL="838200" indent="-4572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pl-PL" dirty="0" err="1"/>
              <a:t>lepkości</a:t>
            </a:r>
            <a:r>
              <a:rPr lang="en-US" altLang="pl-PL" dirty="0"/>
              <a:t> </a:t>
            </a:r>
            <a:r>
              <a:rPr lang="en-US" altLang="pl-PL" dirty="0" err="1"/>
              <a:t>cieczy</a:t>
            </a:r>
            <a:endParaRPr lang="en-US" altLang="pl-PL" dirty="0"/>
          </a:p>
          <a:p>
            <a:pPr marL="838200" indent="-4572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pl-PL" dirty="0" err="1"/>
              <a:t>temperatury</a:t>
            </a:r>
            <a:endParaRPr lang="en-US" altLang="pl-PL" dirty="0"/>
          </a:p>
          <a:p>
            <a:pPr marL="838200" indent="-4572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pl-PL" dirty="0" err="1"/>
              <a:t>ciężarów</a:t>
            </a:r>
            <a:r>
              <a:rPr lang="en-US" altLang="pl-PL" dirty="0"/>
              <a:t> </a:t>
            </a:r>
            <a:r>
              <a:rPr lang="en-US" altLang="pl-PL" dirty="0" err="1"/>
              <a:t>właściwych</a:t>
            </a:r>
            <a:endParaRPr lang="en-US" altLang="pl-PL" dirty="0"/>
          </a:p>
          <a:p>
            <a:pPr marL="838200" indent="-4572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pl-PL" dirty="0" err="1"/>
              <a:t>wzajemnej</a:t>
            </a:r>
            <a:r>
              <a:rPr lang="en-US" altLang="pl-PL" dirty="0"/>
              <a:t> </a:t>
            </a:r>
            <a:r>
              <a:rPr lang="en-US" altLang="pl-PL" dirty="0" err="1"/>
              <a:t>rozpuszczalności</a:t>
            </a:r>
            <a:endParaRPr lang="en-US" altLang="pl-PL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5720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5BEE50DB-ABD7-4EEC-B954-FC24E82ED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pl-PL"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MIESZANIE</a:t>
            </a:r>
          </a:p>
        </p:txBody>
      </p:sp>
      <p:sp>
        <p:nvSpPr>
          <p:cNvPr id="2049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B376879-A61B-4667-89D8-EDE06F8B56A8}"/>
              </a:ext>
            </a:extLst>
          </p:cNvPr>
          <p:cNvSpPr txBox="1"/>
          <p:nvPr/>
        </p:nvSpPr>
        <p:spPr>
          <a:xfrm>
            <a:off x="838199" y="1929384"/>
            <a:ext cx="4913243" cy="28148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b="1" dirty="0" err="1"/>
              <a:t>Cel</a:t>
            </a:r>
            <a:r>
              <a:rPr lang="en-US" altLang="pl-PL" b="1" dirty="0"/>
              <a:t> </a:t>
            </a:r>
            <a:r>
              <a:rPr lang="en-US" altLang="pl-PL" b="1" dirty="0" err="1"/>
              <a:t>mieszania</a:t>
            </a:r>
            <a:r>
              <a:rPr lang="en-US" altLang="pl-PL" b="1" dirty="0"/>
              <a:t>/</a:t>
            </a:r>
            <a:r>
              <a:rPr lang="en-US" altLang="pl-PL" b="1" dirty="0" err="1"/>
              <a:t>zastosowanie</a:t>
            </a:r>
            <a:endParaRPr lang="en-US" altLang="pl-PL" b="1" dirty="0"/>
          </a:p>
          <a:p>
            <a:pPr marL="381000">
              <a:lnSpc>
                <a:spcPct val="90000"/>
              </a:lnSpc>
              <a:spcAft>
                <a:spcPts val="600"/>
              </a:spcAft>
            </a:pPr>
            <a:endParaRPr lang="en-US" altLang="pl-PL" dirty="0"/>
          </a:p>
          <a:p>
            <a:pPr marL="381000">
              <a:lnSpc>
                <a:spcPct val="90000"/>
              </a:lnSpc>
              <a:spcAft>
                <a:spcPts val="600"/>
              </a:spcAft>
            </a:pPr>
            <a:r>
              <a:rPr lang="en-US" altLang="pl-PL" dirty="0"/>
              <a:t>1. </a:t>
            </a:r>
            <a:r>
              <a:rPr lang="en-US" altLang="pl-PL" b="1" dirty="0" err="1"/>
              <a:t>Przygotowanie</a:t>
            </a:r>
            <a:r>
              <a:rPr lang="en-US" altLang="pl-PL" b="1" dirty="0"/>
              <a:t> </a:t>
            </a:r>
            <a:r>
              <a:rPr lang="en-US" altLang="pl-PL" b="1" dirty="0" err="1"/>
              <a:t>substancji</a:t>
            </a:r>
            <a:r>
              <a:rPr lang="en-US" altLang="pl-PL" b="1" dirty="0"/>
              <a:t> do </a:t>
            </a:r>
            <a:r>
              <a:rPr lang="en-US" altLang="pl-PL" b="1" dirty="0" err="1"/>
              <a:t>reakcji</a:t>
            </a:r>
            <a:r>
              <a:rPr lang="en-US" altLang="pl-PL" b="1" dirty="0"/>
              <a:t> </a:t>
            </a:r>
            <a:r>
              <a:rPr lang="en-US" altLang="pl-PL" b="1" dirty="0" err="1"/>
              <a:t>chemicznych</a:t>
            </a:r>
            <a:endParaRPr lang="en-US" altLang="pl-PL" b="1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dirty="0"/>
              <a:t>	- </a:t>
            </a:r>
            <a:r>
              <a:rPr lang="en-US" altLang="pl-PL" dirty="0" err="1"/>
              <a:t>rozpuszczenie</a:t>
            </a:r>
            <a:r>
              <a:rPr lang="en-US" altLang="pl-PL" dirty="0"/>
              <a:t> </a:t>
            </a:r>
            <a:r>
              <a:rPr lang="en-US" altLang="pl-PL" dirty="0" err="1"/>
              <a:t>reagentów</a:t>
            </a:r>
            <a:endParaRPr lang="en-US" altLang="pl-PL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endParaRPr lang="en-US" altLang="pl-PL" dirty="0"/>
          </a:p>
          <a:p>
            <a:pPr marL="381000">
              <a:lnSpc>
                <a:spcPct val="90000"/>
              </a:lnSpc>
              <a:spcAft>
                <a:spcPts val="600"/>
              </a:spcAft>
            </a:pPr>
            <a:r>
              <a:rPr lang="en-US" altLang="pl-PL" dirty="0"/>
              <a:t>2. </a:t>
            </a:r>
            <a:r>
              <a:rPr lang="en-US" altLang="pl-PL" b="1" dirty="0"/>
              <a:t>W </a:t>
            </a:r>
            <a:r>
              <a:rPr lang="en-US" altLang="pl-PL" b="1" dirty="0" err="1"/>
              <a:t>trakcie</a:t>
            </a:r>
            <a:r>
              <a:rPr lang="en-US" altLang="pl-PL" b="1" dirty="0"/>
              <a:t> </a:t>
            </a:r>
            <a:r>
              <a:rPr lang="en-US" altLang="pl-PL" b="1" dirty="0" err="1"/>
              <a:t>reakcji</a:t>
            </a:r>
            <a:r>
              <a:rPr lang="en-US" altLang="pl-PL" b="1" dirty="0"/>
              <a:t> </a:t>
            </a:r>
            <a:r>
              <a:rPr lang="en-US" altLang="pl-PL" b="1" dirty="0" err="1"/>
              <a:t>chemicznych</a:t>
            </a:r>
            <a:endParaRPr lang="en-US" altLang="pl-PL" b="1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dirty="0"/>
              <a:t>	- </a:t>
            </a:r>
            <a:r>
              <a:rPr lang="en-US" altLang="pl-PL" dirty="0" err="1"/>
              <a:t>wyrównywanie</a:t>
            </a:r>
            <a:r>
              <a:rPr lang="en-US" altLang="pl-PL" dirty="0"/>
              <a:t> </a:t>
            </a:r>
            <a:r>
              <a:rPr lang="en-US" altLang="pl-PL" dirty="0" err="1"/>
              <a:t>stężeń</a:t>
            </a:r>
            <a:endParaRPr lang="en-US" altLang="pl-PL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dirty="0"/>
              <a:t>	- </a:t>
            </a:r>
            <a:r>
              <a:rPr lang="en-US" altLang="pl-PL" dirty="0" err="1"/>
              <a:t>wyrównywanie</a:t>
            </a:r>
            <a:r>
              <a:rPr lang="en-US" altLang="pl-PL" dirty="0"/>
              <a:t> </a:t>
            </a:r>
            <a:r>
              <a:rPr lang="en-US" altLang="pl-PL" dirty="0" err="1"/>
              <a:t>temperatury</a:t>
            </a:r>
            <a:endParaRPr lang="en-US" altLang="pl-PL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endParaRPr lang="en-US" altLang="pl-PL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9CB4153F-977F-49A2-861D-273A0DBA362A}"/>
              </a:ext>
            </a:extLst>
          </p:cNvPr>
          <p:cNvSpPr txBox="1"/>
          <p:nvPr/>
        </p:nvSpPr>
        <p:spPr>
          <a:xfrm>
            <a:off x="5638800" y="297511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B85CB7B-128D-47A2-9798-52AD1413003F}"/>
              </a:ext>
            </a:extLst>
          </p:cNvPr>
          <p:cNvSpPr txBox="1"/>
          <p:nvPr/>
        </p:nvSpPr>
        <p:spPr>
          <a:xfrm>
            <a:off x="5608983" y="3675141"/>
            <a:ext cx="6096000" cy="2548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3. </a:t>
            </a:r>
            <a:r>
              <a:rPr lang="en-US" altLang="pl-PL" sz="1800" b="1" dirty="0" err="1"/>
              <a:t>Krystalizacja</a:t>
            </a:r>
            <a:endParaRPr lang="en-US" altLang="pl-PL" sz="1800" b="1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	- </a:t>
            </a:r>
            <a:r>
              <a:rPr lang="en-US" altLang="pl-PL" sz="1800" dirty="0" err="1"/>
              <a:t>zapobieganie</a:t>
            </a:r>
            <a:r>
              <a:rPr lang="en-US" altLang="pl-PL" sz="1800" dirty="0"/>
              <a:t> </a:t>
            </a:r>
            <a:r>
              <a:rPr lang="en-US" altLang="pl-PL" sz="1800" dirty="0" err="1"/>
              <a:t>agregacji</a:t>
            </a:r>
            <a:r>
              <a:rPr lang="en-US" altLang="pl-PL" sz="1800" dirty="0"/>
              <a:t> </a:t>
            </a:r>
            <a:r>
              <a:rPr lang="en-US" altLang="pl-PL" sz="1800" dirty="0" err="1"/>
              <a:t>osadu</a:t>
            </a:r>
            <a:endParaRPr lang="en-US" altLang="pl-PL" sz="1800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	- </a:t>
            </a:r>
            <a:r>
              <a:rPr lang="en-US" altLang="pl-PL" sz="1800" dirty="0" err="1"/>
              <a:t>zapobieganie</a:t>
            </a:r>
            <a:r>
              <a:rPr lang="en-US" altLang="pl-PL" sz="1800" dirty="0"/>
              <a:t> </a:t>
            </a:r>
            <a:r>
              <a:rPr lang="en-US" altLang="pl-PL" sz="1800" dirty="0" err="1"/>
              <a:t>oklejania</a:t>
            </a:r>
            <a:r>
              <a:rPr lang="en-US" altLang="pl-PL" sz="1800" dirty="0"/>
              <a:t> </a:t>
            </a:r>
            <a:r>
              <a:rPr lang="en-US" altLang="pl-PL" sz="1800" dirty="0" err="1"/>
              <a:t>ścian</a:t>
            </a:r>
            <a:r>
              <a:rPr lang="en-US" altLang="pl-PL" sz="1800" dirty="0"/>
              <a:t> </a:t>
            </a:r>
            <a:r>
              <a:rPr lang="en-US" altLang="pl-PL" sz="1800" dirty="0" err="1"/>
              <a:t>reaktora</a:t>
            </a:r>
            <a:endParaRPr lang="en-US" altLang="pl-PL" sz="1800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	- </a:t>
            </a:r>
            <a:r>
              <a:rPr lang="en-US" altLang="pl-PL" sz="1800" dirty="0" err="1"/>
              <a:t>utworzenie</a:t>
            </a:r>
            <a:r>
              <a:rPr lang="en-US" altLang="pl-PL" sz="1800" dirty="0"/>
              <a:t> </a:t>
            </a:r>
            <a:r>
              <a:rPr lang="en-US" altLang="pl-PL" sz="1800" dirty="0" err="1"/>
              <a:t>zawiesiny</a:t>
            </a:r>
            <a:r>
              <a:rPr lang="en-US" altLang="pl-PL" sz="1800" dirty="0"/>
              <a:t> </a:t>
            </a:r>
            <a:r>
              <a:rPr lang="en-US" altLang="pl-PL" sz="1800" dirty="0" err="1"/>
              <a:t>odpowiedniej</a:t>
            </a:r>
            <a:r>
              <a:rPr lang="en-US" altLang="pl-PL" sz="1800" dirty="0"/>
              <a:t> do </a:t>
            </a:r>
            <a:r>
              <a:rPr lang="en-US" altLang="pl-PL" sz="1800" dirty="0" err="1"/>
              <a:t>przeniesienia</a:t>
            </a:r>
            <a:r>
              <a:rPr lang="en-US" altLang="pl-PL" sz="1800" dirty="0"/>
              <a:t> </a:t>
            </a:r>
            <a:r>
              <a:rPr lang="en-US" altLang="pl-PL" sz="1800" dirty="0" err="1"/>
              <a:t>na</a:t>
            </a:r>
            <a:r>
              <a:rPr lang="en-US" altLang="pl-PL" sz="1800" dirty="0"/>
              <a:t> </a:t>
            </a:r>
            <a:r>
              <a:rPr lang="en-US" altLang="pl-PL" sz="1800" dirty="0" err="1"/>
              <a:t>filtr</a:t>
            </a:r>
            <a:endParaRPr lang="en-US" altLang="pl-PL" sz="1800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endParaRPr lang="en-US" altLang="pl-PL" sz="1800" dirty="0"/>
          </a:p>
          <a:p>
            <a:pPr marL="3810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4. </a:t>
            </a:r>
            <a:r>
              <a:rPr lang="en-US" altLang="pl-PL" sz="1800" b="1" dirty="0" err="1"/>
              <a:t>Ekstrakcja</a:t>
            </a:r>
            <a:endParaRPr lang="en-US" altLang="pl-PL" sz="1800" b="1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en-US" altLang="pl-PL" sz="1800" dirty="0"/>
              <a:t> 	-</a:t>
            </a:r>
            <a:r>
              <a:rPr lang="en-US" altLang="pl-PL" sz="1800" dirty="0" err="1"/>
              <a:t>wymieszanie</a:t>
            </a:r>
            <a:r>
              <a:rPr lang="en-US" altLang="pl-PL" sz="1800" dirty="0"/>
              <a:t> </a:t>
            </a:r>
            <a:r>
              <a:rPr lang="en-US" altLang="pl-PL" sz="1800" dirty="0" err="1"/>
              <a:t>faz</a:t>
            </a:r>
            <a:endParaRPr lang="en-US" altLang="pl-PL" sz="1800" dirty="0"/>
          </a:p>
        </p:txBody>
      </p:sp>
    </p:spTree>
    <p:extLst>
      <p:ext uri="{BB962C8B-B14F-4D97-AF65-F5344CB8AC3E}">
        <p14:creationId xmlns:p14="http://schemas.microsoft.com/office/powerpoint/2010/main" val="3830595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5BEE50DB-ABD7-4EEC-B954-FC24E82ED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pl-PL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MIESZANIE</a:t>
            </a:r>
          </a:p>
        </p:txBody>
      </p:sp>
      <p:sp>
        <p:nvSpPr>
          <p:cNvPr id="2049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B376879-A61B-4667-89D8-EDE06F8B56A8}"/>
              </a:ext>
            </a:extLst>
          </p:cNvPr>
          <p:cNvSpPr txBox="1"/>
          <p:nvPr/>
        </p:nvSpPr>
        <p:spPr>
          <a:xfrm>
            <a:off x="838199" y="1929384"/>
            <a:ext cx="10515601" cy="1365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pl-PL" altLang="pl-PL" dirty="0"/>
              <a:t>Konstrukcja urządzeń mieszających jest określona w pierwszym rzędzie</a:t>
            </a:r>
            <a:r>
              <a:rPr lang="pl-PL" altLang="pl-PL" b="1" dirty="0"/>
              <a:t> stanem fizycznym fazy mieszaniny i ich właściwościami. </a:t>
            </a:r>
            <a:endParaRPr lang="en-US" altLang="pl-PL" dirty="0"/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pl-PL" altLang="pl-PL" dirty="0"/>
              <a:t>Stan skupienia substancji odgrywa kluczową rolę.</a:t>
            </a:r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r>
              <a:rPr lang="pl-PL" altLang="pl-PL" dirty="0"/>
              <a:t>Zdolność do mieszania maleje w następującym szeregu : gaz, ciecz, ciało stałe.</a:t>
            </a:r>
          </a:p>
          <a:p>
            <a:pPr marL="152400">
              <a:lnSpc>
                <a:spcPct val="90000"/>
              </a:lnSpc>
              <a:spcAft>
                <a:spcPts val="600"/>
              </a:spcAft>
            </a:pPr>
            <a:endParaRPr lang="en-US" altLang="pl-PL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9CB4153F-977F-49A2-861D-273A0DBA362A}"/>
              </a:ext>
            </a:extLst>
          </p:cNvPr>
          <p:cNvSpPr txBox="1"/>
          <p:nvPr/>
        </p:nvSpPr>
        <p:spPr>
          <a:xfrm>
            <a:off x="5638800" y="297511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604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>
            <a:extLst>
              <a:ext uri="{FF2B5EF4-FFF2-40B4-BE49-F238E27FC236}">
                <a16:creationId xmlns:a16="http://schemas.microsoft.com/office/drawing/2014/main" id="{92C861D2-6B5E-432A-BBC4-EB0AC54CB1D8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3845" y="453914"/>
            <a:ext cx="6633956" cy="640408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46C526F-DA30-4F5D-BC5A-45D3B5E59373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/>
              <a:t>MIESZANIE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>
            <a:extLst>
              <a:ext uri="{FF2B5EF4-FFF2-40B4-BE49-F238E27FC236}">
                <a16:creationId xmlns:a16="http://schemas.microsoft.com/office/drawing/2014/main" id="{552B6E6C-5FF5-4ED5-B14A-D19B434A7682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8225" y="1268413"/>
            <a:ext cx="4713288" cy="4857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E1FBE6C0-16BF-4786-89B9-07638C2B15A7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/>
              <a:t>MIESZANIE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1" name="Picture 9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D3BB11F2-300C-460F-98E8-107AEEF3F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6" y="3068639"/>
            <a:ext cx="5256213" cy="345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1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8E8899AA-E8CC-4A8D-A59F-466FF57E9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69215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5" name="Picture 13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361A8E93-4664-40BB-8B71-8F11E7C95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1" y="549276"/>
            <a:ext cx="1266825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95" name="Rectangle 23">
            <a:extLst>
              <a:ext uri="{FF2B5EF4-FFF2-40B4-BE49-F238E27FC236}">
                <a16:creationId xmlns:a16="http://schemas.microsoft.com/office/drawing/2014/main" id="{276D1BD0-B2BB-4982-A065-0B785ABDC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6237288"/>
            <a:ext cx="467995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8696" name="Text Box 24">
            <a:extLst>
              <a:ext uri="{FF2B5EF4-FFF2-40B4-BE49-F238E27FC236}">
                <a16:creationId xmlns:a16="http://schemas.microsoft.com/office/drawing/2014/main" id="{B00E3DEA-F96F-4D60-95C5-5D04DA9CA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6" y="6237289"/>
            <a:ext cx="46097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Reaktor (mieszalnik) z mieszadłem ramowym i skrobakami (łamaczami)</a:t>
            </a:r>
          </a:p>
        </p:txBody>
      </p:sp>
      <p:sp>
        <p:nvSpPr>
          <p:cNvPr id="28698" name="Text Box 26">
            <a:extLst>
              <a:ext uri="{FF2B5EF4-FFF2-40B4-BE49-F238E27FC236}">
                <a16:creationId xmlns:a16="http://schemas.microsoft.com/office/drawing/2014/main" id="{AA26033A-70B3-405A-B734-0C2914A42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1313" y="2997201"/>
            <a:ext cx="145321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Mieszadło śmigłowe</a:t>
            </a:r>
          </a:p>
        </p:txBody>
      </p:sp>
      <p:sp>
        <p:nvSpPr>
          <p:cNvPr id="28699" name="Text Box 27">
            <a:extLst>
              <a:ext uri="{FF2B5EF4-FFF2-40B4-BE49-F238E27FC236}">
                <a16:creationId xmlns:a16="http://schemas.microsoft.com/office/drawing/2014/main" id="{34A12067-1E2C-4D2E-8AD3-B0F6E256C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8976" y="3162301"/>
            <a:ext cx="15123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Mieszadło łopatkowe</a:t>
            </a:r>
          </a:p>
        </p:txBody>
      </p:sp>
      <p:pic>
        <p:nvPicPr>
          <p:cNvPr id="28700" name="Picture 28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9E6C2F27-BFE4-46FD-83E7-77E0F1162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981076"/>
            <a:ext cx="3503612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01" name="Rectangle 29">
            <a:extLst>
              <a:ext uri="{FF2B5EF4-FFF2-40B4-BE49-F238E27FC236}">
                <a16:creationId xmlns:a16="http://schemas.microsoft.com/office/drawing/2014/main" id="{81FB69B9-BFD0-4550-BC4D-7A8AC8FA7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3068638"/>
            <a:ext cx="865188" cy="863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28E66331-6562-42C9-AA22-856B77906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981075"/>
            <a:ext cx="84772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3779AE48-E185-4418-B3D7-1C84E0F88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4" y="1916114"/>
            <a:ext cx="2300287" cy="3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22C18099-E658-48D2-83FD-1576095B7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730">
            <a:off x="2011363" y="4065588"/>
            <a:ext cx="2087562" cy="208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15" descr="Znalezione obrazy dla zapytania mieszad&amp;lstrok;a przemys&amp;lstrok;owe">
            <a:extLst>
              <a:ext uri="{FF2B5EF4-FFF2-40B4-BE49-F238E27FC236}">
                <a16:creationId xmlns:a16="http://schemas.microsoft.com/office/drawing/2014/main" id="{363C3A3E-C3E4-4D7C-BF5C-E68EBECC8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6" y="2133600"/>
            <a:ext cx="2600325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4" name="Text Box 16">
            <a:extLst>
              <a:ext uri="{FF2B5EF4-FFF2-40B4-BE49-F238E27FC236}">
                <a16:creationId xmlns:a16="http://schemas.microsoft.com/office/drawing/2014/main" id="{41CA73B0-0118-42EB-A307-BE93D9315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889" y="6237289"/>
            <a:ext cx="209506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Reaktor z systemem mieszadeł</a:t>
            </a:r>
          </a:p>
        </p:txBody>
      </p:sp>
      <p:sp>
        <p:nvSpPr>
          <p:cNvPr id="17425" name="Text Box 17">
            <a:extLst>
              <a:ext uri="{FF2B5EF4-FFF2-40B4-BE49-F238E27FC236}">
                <a16:creationId xmlns:a16="http://schemas.microsoft.com/office/drawing/2014/main" id="{5CF6C1FF-10D4-42E3-AAE6-924045808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3476" y="6329364"/>
            <a:ext cx="136992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Mieszadło ramowe</a:t>
            </a:r>
          </a:p>
        </p:txBody>
      </p:sp>
      <p:sp>
        <p:nvSpPr>
          <p:cNvPr id="17426" name="Text Box 18">
            <a:extLst>
              <a:ext uri="{FF2B5EF4-FFF2-40B4-BE49-F238E27FC236}">
                <a16:creationId xmlns:a16="http://schemas.microsoft.com/office/drawing/2014/main" id="{F55878F5-8479-470A-BDF6-B885507CF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5744" y="5465764"/>
            <a:ext cx="17888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1200"/>
              <a:t>Reaktor uniwersalny</a:t>
            </a:r>
          </a:p>
          <a:p>
            <a:pPr algn="ctr"/>
            <a:r>
              <a:rPr lang="pl-PL" altLang="pl-PL" sz="1200"/>
              <a:t>Z mieszadłem śmigłowym</a:t>
            </a:r>
          </a:p>
        </p:txBody>
      </p:sp>
      <p:sp>
        <p:nvSpPr>
          <p:cNvPr id="17427" name="Text Box 19">
            <a:extLst>
              <a:ext uri="{FF2B5EF4-FFF2-40B4-BE49-F238E27FC236}">
                <a16:creationId xmlns:a16="http://schemas.microsoft.com/office/drawing/2014/main" id="{75867638-0926-4DE9-8BA6-5BC2A602F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2889" y="3068639"/>
            <a:ext cx="22587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1200"/>
              <a:t>Uniwersalne mieszadło śmigłowe</a:t>
            </a:r>
          </a:p>
          <a:p>
            <a:pPr algn="ctr"/>
            <a:r>
              <a:rPr lang="pl-PL" altLang="pl-PL" sz="1200"/>
              <a:t>z napędem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6C55786-DB67-419C-97E8-3C3FA248B6C7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/>
              <a:t>MIESZANIE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9FBC1DE-31F2-4F04-8152-440A44C621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/>
              <a:t>ROZDRABNIANIE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3C07C7D-A796-4FC0-8F7E-46EB7D976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3363" y="1695372"/>
            <a:ext cx="9986702" cy="4522548"/>
          </a:xfrm>
        </p:spPr>
        <p:txBody>
          <a:bodyPr anchor="t">
            <a:normAutofit fontScale="85000" lnSpcReduction="20000"/>
          </a:bodyPr>
          <a:lstStyle/>
          <a:p>
            <a:pPr>
              <a:buFontTx/>
              <a:buNone/>
            </a:pPr>
            <a:r>
              <a:rPr lang="pl-PL" altLang="pl-PL" sz="2400" dirty="0"/>
              <a:t>	</a:t>
            </a:r>
            <a:r>
              <a:rPr lang="pl-PL" altLang="pl-PL" sz="2400" b="1" dirty="0"/>
              <a:t>CEL ROZDRABNIANIA</a:t>
            </a:r>
          </a:p>
          <a:p>
            <a:pPr>
              <a:buFontTx/>
              <a:buNone/>
            </a:pPr>
            <a:endParaRPr lang="pl-PL" altLang="pl-PL" sz="2400" dirty="0"/>
          </a:p>
          <a:p>
            <a:pPr>
              <a:buFontTx/>
              <a:buNone/>
            </a:pPr>
            <a:r>
              <a:rPr lang="pl-PL" altLang="pl-PL" sz="2400" dirty="0"/>
              <a:t>1. Przygotowanie substancji do reakcji chemicznych (faza wstępna)</a:t>
            </a:r>
          </a:p>
          <a:p>
            <a:pPr>
              <a:buFontTx/>
              <a:buNone/>
            </a:pPr>
            <a:r>
              <a:rPr lang="pl-PL" altLang="pl-PL" sz="2400" dirty="0"/>
              <a:t>    - stopień rozdrobnienia ma wpływ na: </a:t>
            </a:r>
          </a:p>
          <a:p>
            <a:pPr>
              <a:buFontTx/>
              <a:buNone/>
            </a:pPr>
            <a:r>
              <a:rPr lang="pl-PL" altLang="pl-PL" sz="2400" dirty="0"/>
              <a:t>		a. szybkość rozpuszczenia substancji</a:t>
            </a:r>
          </a:p>
          <a:p>
            <a:pPr>
              <a:buFontTx/>
              <a:buNone/>
            </a:pPr>
            <a:r>
              <a:rPr lang="pl-PL" altLang="pl-PL" sz="2400" dirty="0"/>
              <a:t>		b. efektywność mieszania (np. zawiesin)</a:t>
            </a:r>
          </a:p>
          <a:p>
            <a:pPr>
              <a:buFontTx/>
              <a:buNone/>
            </a:pPr>
            <a:endParaRPr lang="pl-PL" altLang="pl-PL" sz="2400" dirty="0"/>
          </a:p>
          <a:p>
            <a:pPr>
              <a:buFontTx/>
              <a:buNone/>
            </a:pPr>
            <a:r>
              <a:rPr lang="pl-PL" altLang="pl-PL" sz="2400" dirty="0"/>
              <a:t>2. Nadanie postaci produktowi chemicznemu (faza końcowa)</a:t>
            </a:r>
          </a:p>
          <a:p>
            <a:pPr>
              <a:buFontTx/>
              <a:buNone/>
            </a:pPr>
            <a:r>
              <a:rPr lang="pl-PL" altLang="pl-PL" sz="2400" dirty="0"/>
              <a:t>    - stopień rozdrobnienia ma wpływ  na:</a:t>
            </a:r>
          </a:p>
          <a:p>
            <a:pPr>
              <a:buFontTx/>
              <a:buNone/>
            </a:pPr>
            <a:r>
              <a:rPr lang="pl-PL" altLang="pl-PL" sz="2400" dirty="0"/>
              <a:t>		c. szybkość suszenia (rozdrabnianie substancji „mokrej”)</a:t>
            </a:r>
          </a:p>
          <a:p>
            <a:pPr>
              <a:buFontTx/>
              <a:buNone/>
            </a:pPr>
            <a:r>
              <a:rPr lang="pl-PL" altLang="pl-PL" sz="2400" dirty="0"/>
              <a:t>		d. odważanie, pakowanie</a:t>
            </a:r>
          </a:p>
          <a:p>
            <a:pPr>
              <a:buFontTx/>
              <a:buNone/>
            </a:pPr>
            <a:r>
              <a:rPr lang="pl-PL" altLang="pl-PL" sz="2400" dirty="0"/>
              <a:t>		e. bardzo istotne są też wymagania odbiorcy, farmakopei, itp.</a:t>
            </a:r>
          </a:p>
          <a:p>
            <a:pPr>
              <a:buFontTx/>
              <a:buNone/>
            </a:pPr>
            <a:endParaRPr lang="pl-PL" altLang="pl-PL" sz="1000" dirty="0"/>
          </a:p>
          <a:p>
            <a:pPr>
              <a:buFontTx/>
              <a:buNone/>
            </a:pPr>
            <a:r>
              <a:rPr lang="pl-PL" altLang="pl-PL" sz="1000" dirty="0"/>
              <a:t>  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>
            <a:extLst>
              <a:ext uri="{FF2B5EF4-FFF2-40B4-BE49-F238E27FC236}">
                <a16:creationId xmlns:a16="http://schemas.microsoft.com/office/drawing/2014/main" id="{B4099920-37DA-4665-B30C-7D4A01794E6A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908050"/>
            <a:ext cx="5335588" cy="5805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8" name="AutoShape 6" descr="Znalezione obrazy dla zapytania mieszad&amp;lstrok;a tarczowe">
            <a:extLst>
              <a:ext uri="{FF2B5EF4-FFF2-40B4-BE49-F238E27FC236}">
                <a16:creationId xmlns:a16="http://schemas.microsoft.com/office/drawing/2014/main" id="{9EDCF6E1-6794-445E-BC0C-BBD5AD927F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91000" y="1524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8440" name="AutoShape 8" descr="Znalezione obrazy dla zapytania mieszad&amp;lstrok;a tarczowe">
            <a:extLst>
              <a:ext uri="{FF2B5EF4-FFF2-40B4-BE49-F238E27FC236}">
                <a16:creationId xmlns:a16="http://schemas.microsoft.com/office/drawing/2014/main" id="{9E665B11-57B1-45AD-8544-EE92601ED6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91000" y="1524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18441" name="Picture 9">
            <a:extLst>
              <a:ext uri="{FF2B5EF4-FFF2-40B4-BE49-F238E27FC236}">
                <a16:creationId xmlns:a16="http://schemas.microsoft.com/office/drawing/2014/main" id="{43BA2D11-6C01-4257-AA2B-DAF09D2A6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1268414"/>
            <a:ext cx="1944687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3" name="AutoShape 11" descr="Znalezione obrazy dla zapytania mieszad&amp;lstrok;a tarczowe">
            <a:extLst>
              <a:ext uri="{FF2B5EF4-FFF2-40B4-BE49-F238E27FC236}">
                <a16:creationId xmlns:a16="http://schemas.microsoft.com/office/drawing/2014/main" id="{8D190260-07CF-4478-8219-93E86429E7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18444" name="Picture 12">
            <a:extLst>
              <a:ext uri="{FF2B5EF4-FFF2-40B4-BE49-F238E27FC236}">
                <a16:creationId xmlns:a16="http://schemas.microsoft.com/office/drawing/2014/main" id="{F6EB4067-8AD7-4D5B-9432-9816D31A8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1557338"/>
            <a:ext cx="19431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Znalezione obrazy dla zapytania mieszad&amp;lstrok;a planetarne">
            <a:extLst>
              <a:ext uri="{FF2B5EF4-FFF2-40B4-BE49-F238E27FC236}">
                <a16:creationId xmlns:a16="http://schemas.microsoft.com/office/drawing/2014/main" id="{A2254A60-D229-4F0C-91AB-EBEF1C272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3500439"/>
            <a:ext cx="2879725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50" name="Rectangle 18">
            <a:extLst>
              <a:ext uri="{FF2B5EF4-FFF2-40B4-BE49-F238E27FC236}">
                <a16:creationId xmlns:a16="http://schemas.microsoft.com/office/drawing/2014/main" id="{B865E836-F7F9-46B5-93DC-C2C20F0A1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4" y="3068639"/>
            <a:ext cx="3743325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pl-PL" altLang="pl-PL">
              <a:solidFill>
                <a:schemeClr val="bg1"/>
              </a:solidFill>
            </a:endParaRPr>
          </a:p>
        </p:txBody>
      </p:sp>
      <p:sp>
        <p:nvSpPr>
          <p:cNvPr id="18451" name="Rectangle 19">
            <a:extLst>
              <a:ext uri="{FF2B5EF4-FFF2-40B4-BE49-F238E27FC236}">
                <a16:creationId xmlns:a16="http://schemas.microsoft.com/office/drawing/2014/main" id="{E279054C-2478-408D-BDDA-B2DA325AF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9" y="5949950"/>
            <a:ext cx="4105275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pl-PL" altLang="pl-PL">
              <a:solidFill>
                <a:schemeClr val="bg1"/>
              </a:solidFill>
            </a:endParaRPr>
          </a:p>
        </p:txBody>
      </p:sp>
      <p:sp>
        <p:nvSpPr>
          <p:cNvPr id="18452" name="Text Box 20">
            <a:extLst>
              <a:ext uri="{FF2B5EF4-FFF2-40B4-BE49-F238E27FC236}">
                <a16:creationId xmlns:a16="http://schemas.microsoft.com/office/drawing/2014/main" id="{98DF22B7-141F-4389-A60F-B3502C8D4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1" y="3262314"/>
            <a:ext cx="16165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400"/>
              <a:t>Mieszadła tarczowe</a:t>
            </a:r>
          </a:p>
        </p:txBody>
      </p:sp>
      <p:sp>
        <p:nvSpPr>
          <p:cNvPr id="18453" name="Text Box 21">
            <a:extLst>
              <a:ext uri="{FF2B5EF4-FFF2-40B4-BE49-F238E27FC236}">
                <a16:creationId xmlns:a16="http://schemas.microsoft.com/office/drawing/2014/main" id="{1518FA52-6218-4C9C-9209-16501A9E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3068638"/>
            <a:ext cx="1766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1 – prowadnica mieszadła</a:t>
            </a:r>
          </a:p>
          <a:p>
            <a:r>
              <a:rPr lang="pl-PL" altLang="pl-PL" sz="1000"/>
              <a:t>2 – tarcza z wycięciami</a:t>
            </a:r>
          </a:p>
          <a:p>
            <a:r>
              <a:rPr lang="pl-PL" altLang="pl-PL" sz="1000"/>
              <a:t>3 – podwójne dno reaktora</a:t>
            </a:r>
          </a:p>
          <a:p>
            <a:r>
              <a:rPr lang="pl-PL" altLang="pl-PL" sz="1000"/>
              <a:t>      do ogrzewania i chłodzenia</a:t>
            </a:r>
          </a:p>
        </p:txBody>
      </p:sp>
      <p:sp>
        <p:nvSpPr>
          <p:cNvPr id="18454" name="Text Box 22">
            <a:extLst>
              <a:ext uri="{FF2B5EF4-FFF2-40B4-BE49-F238E27FC236}">
                <a16:creationId xmlns:a16="http://schemas.microsoft.com/office/drawing/2014/main" id="{2B1A3367-F6D3-40E3-8963-B8B74D92E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6165851"/>
            <a:ext cx="175753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400"/>
              <a:t>Mieszadła planetarne</a:t>
            </a:r>
          </a:p>
        </p:txBody>
      </p:sp>
      <p:sp>
        <p:nvSpPr>
          <p:cNvPr id="18455" name="Text Box 23">
            <a:extLst>
              <a:ext uri="{FF2B5EF4-FFF2-40B4-BE49-F238E27FC236}">
                <a16:creationId xmlns:a16="http://schemas.microsoft.com/office/drawing/2014/main" id="{05E98527-5351-4DB7-9BC0-8269279E8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4" y="5922963"/>
            <a:ext cx="20377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1 – przekładnia ślimakowa</a:t>
            </a:r>
          </a:p>
          <a:p>
            <a:r>
              <a:rPr lang="pl-PL" altLang="pl-PL" sz="1000"/>
              <a:t>2 -  łopatki ruchome w osi pionowej</a:t>
            </a:r>
          </a:p>
        </p:txBody>
      </p:sp>
      <p:sp>
        <p:nvSpPr>
          <p:cNvPr id="18456" name="Text Box 24">
            <a:extLst>
              <a:ext uri="{FF2B5EF4-FFF2-40B4-BE49-F238E27FC236}">
                <a16:creationId xmlns:a16="http://schemas.microsoft.com/office/drawing/2014/main" id="{39B0B127-5C24-4CCF-84C7-B27D34F37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0" y="5949951"/>
            <a:ext cx="24913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Mieszadło planetarne w robocie kuchennym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EBFBB2A4-A89F-4D25-86EA-7A5465C3428C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/>
              <a:t>MIESZANIE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1015D1E-32E7-4D4E-8489-49A3B53F29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2775" y="110332"/>
            <a:ext cx="8229600" cy="993775"/>
          </a:xfrm>
        </p:spPr>
        <p:txBody>
          <a:bodyPr>
            <a:normAutofit/>
          </a:bodyPr>
          <a:lstStyle/>
          <a:p>
            <a:r>
              <a:rPr lang="pl-PL" altLang="pl-PL" sz="4000" b="1" dirty="0"/>
              <a:t>Mieszadła typu VISCO-JET</a:t>
            </a:r>
          </a:p>
        </p:txBody>
      </p:sp>
      <p:pic>
        <p:nvPicPr>
          <p:cNvPr id="23557" name="Picture 5" descr="rewolucja w mieszaniu -  VISCO JET">
            <a:extLst>
              <a:ext uri="{FF2B5EF4-FFF2-40B4-BE49-F238E27FC236}">
                <a16:creationId xmlns:a16="http://schemas.microsoft.com/office/drawing/2014/main" id="{4F7B577A-C280-4A5C-8DC4-F855EE6A0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1773239"/>
            <a:ext cx="14287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zasada dzia&amp;lstrok;ania">
            <a:extLst>
              <a:ext uri="{FF2B5EF4-FFF2-40B4-BE49-F238E27FC236}">
                <a16:creationId xmlns:a16="http://schemas.microsoft.com/office/drawing/2014/main" id="{925C4B70-B455-4C1F-8F67-60F4B0F51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9" y="1844676"/>
            <a:ext cx="13684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3" name="Picture 11" descr="wirnik stalowyVISCO JET">
            <a:extLst>
              <a:ext uri="{FF2B5EF4-FFF2-40B4-BE49-F238E27FC236}">
                <a16:creationId xmlns:a16="http://schemas.microsoft.com/office/drawing/2014/main" id="{F2D2D5A4-45B2-436C-923C-52F85351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700213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 descr="wirnik do wysokolepkich p&amp;lstrok;ynów">
            <a:extLst>
              <a:ext uri="{FF2B5EF4-FFF2-40B4-BE49-F238E27FC236}">
                <a16:creationId xmlns:a16="http://schemas.microsoft.com/office/drawing/2014/main" id="{1F74C147-8427-4C28-AA7E-2813A2CBC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177323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1" name="Picture 19" descr="Znalezione obrazy dla zapytania mieszad&amp;lstrok;a visco jet">
            <a:extLst>
              <a:ext uri="{FF2B5EF4-FFF2-40B4-BE49-F238E27FC236}">
                <a16:creationId xmlns:a16="http://schemas.microsoft.com/office/drawing/2014/main" id="{E73C349D-FF13-4570-A3A7-FDBDD3E90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997201"/>
            <a:ext cx="2252662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73" name="AutoShape 21" descr="Znalezione obrazy dla zapytania mieszad&amp;lstrok;a visco jet">
            <a:extLst>
              <a:ext uri="{FF2B5EF4-FFF2-40B4-BE49-F238E27FC236}">
                <a16:creationId xmlns:a16="http://schemas.microsoft.com/office/drawing/2014/main" id="{62EDB26A-0206-4A47-A420-7068227FD8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23574" name="Picture 22">
            <a:extLst>
              <a:ext uri="{FF2B5EF4-FFF2-40B4-BE49-F238E27FC236}">
                <a16:creationId xmlns:a16="http://schemas.microsoft.com/office/drawing/2014/main" id="{B90F115E-4A54-4733-9622-8471F353F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3573463"/>
            <a:ext cx="3525838" cy="264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76" name="AutoShape 24" descr="Znalezione obrazy dla zapytania mieszad&amp;lstrok;a visco jet">
            <a:extLst>
              <a:ext uri="{FF2B5EF4-FFF2-40B4-BE49-F238E27FC236}">
                <a16:creationId xmlns:a16="http://schemas.microsoft.com/office/drawing/2014/main" id="{51325D46-102A-4BB1-B74D-121C754516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23577" name="Picture 25">
            <a:extLst>
              <a:ext uri="{FF2B5EF4-FFF2-40B4-BE49-F238E27FC236}">
                <a16:creationId xmlns:a16="http://schemas.microsoft.com/office/drawing/2014/main" id="{29F7C448-2170-4376-B12C-931C21470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5" y="3500439"/>
            <a:ext cx="169545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>
            <a:extLst>
              <a:ext uri="{FF2B5EF4-FFF2-40B4-BE49-F238E27FC236}">
                <a16:creationId xmlns:a16="http://schemas.microsoft.com/office/drawing/2014/main" id="{E2EF3043-3F9A-4F0F-A234-349E2E3551F9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3388" y="2060575"/>
            <a:ext cx="6553200" cy="4110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8" name="Picture 10" descr="Znalezione obrazy dla zapytania mieszanie pneumatyczne">
            <a:extLst>
              <a:ext uri="{FF2B5EF4-FFF2-40B4-BE49-F238E27FC236}">
                <a16:creationId xmlns:a16="http://schemas.microsoft.com/office/drawing/2014/main" id="{414F9A89-1D87-49C3-B3DB-88CD1347F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2060575"/>
            <a:ext cx="2057400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Text Box 11">
            <a:extLst>
              <a:ext uri="{FF2B5EF4-FFF2-40B4-BE49-F238E27FC236}">
                <a16:creationId xmlns:a16="http://schemas.microsoft.com/office/drawing/2014/main" id="{8D56DDC0-2BC1-4ADC-997D-B00B879D1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050" y="5059363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1 – zbiornik, 2 – wał drążony, </a:t>
            </a:r>
          </a:p>
          <a:p>
            <a:r>
              <a:rPr lang="pl-PL" altLang="pl-PL" sz="1000"/>
              <a:t>3 – perforowane łapy mieszadła</a:t>
            </a:r>
          </a:p>
          <a:p>
            <a:r>
              <a:rPr lang="pl-PL" altLang="pl-PL" sz="1000"/>
              <a:t>4 – wlot cieczy, 5 – wypływ cieczy,</a:t>
            </a:r>
          </a:p>
          <a:p>
            <a:r>
              <a:rPr lang="pl-PL" altLang="pl-PL" sz="1000"/>
              <a:t>6 – wlot powietrza, 7 – wylot powietrza</a:t>
            </a:r>
          </a:p>
        </p:txBody>
      </p:sp>
      <p:pic>
        <p:nvPicPr>
          <p:cNvPr id="12300" name="Picture 12">
            <a:extLst>
              <a:ext uri="{FF2B5EF4-FFF2-40B4-BE49-F238E27FC236}">
                <a16:creationId xmlns:a16="http://schemas.microsoft.com/office/drawing/2014/main" id="{AC22CEC3-2916-4773-8B3A-8711F11AB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125538"/>
            <a:ext cx="2089150" cy="211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301" name="Text Box 13">
            <a:extLst>
              <a:ext uri="{FF2B5EF4-FFF2-40B4-BE49-F238E27FC236}">
                <a16:creationId xmlns:a16="http://schemas.microsoft.com/office/drawing/2014/main" id="{53670B18-5FEB-4DD9-B1B6-57ECE315E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6" y="1171576"/>
            <a:ext cx="10310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Wtłaczanie gazu</a:t>
            </a:r>
          </a:p>
        </p:txBody>
      </p:sp>
      <p:sp>
        <p:nvSpPr>
          <p:cNvPr id="12302" name="Text Box 14">
            <a:extLst>
              <a:ext uri="{FF2B5EF4-FFF2-40B4-BE49-F238E27FC236}">
                <a16:creationId xmlns:a16="http://schemas.microsoft.com/office/drawing/2014/main" id="{F2F8666A-1AC7-4991-B0D5-E18FE22C6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4913" y="2682876"/>
            <a:ext cx="143180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Otwory równej średnicy</a:t>
            </a:r>
          </a:p>
        </p:txBody>
      </p:sp>
      <p:sp>
        <p:nvSpPr>
          <p:cNvPr id="12303" name="Line 15">
            <a:extLst>
              <a:ext uri="{FF2B5EF4-FFF2-40B4-BE49-F238E27FC236}">
                <a16:creationId xmlns:a16="http://schemas.microsoft.com/office/drawing/2014/main" id="{2E4C05EE-587B-444E-AEF2-3317711773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00375" y="2060576"/>
            <a:ext cx="2873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2304" name="Text Box 16">
            <a:extLst>
              <a:ext uri="{FF2B5EF4-FFF2-40B4-BE49-F238E27FC236}">
                <a16:creationId xmlns:a16="http://schemas.microsoft.com/office/drawing/2014/main" id="{50D18036-E05B-4558-8CBF-F11BF58B7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0101" y="1819276"/>
            <a:ext cx="95891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Mieszana ciecz</a:t>
            </a:r>
          </a:p>
        </p:txBody>
      </p:sp>
      <p:sp>
        <p:nvSpPr>
          <p:cNvPr id="12305" name="Rectangle 17">
            <a:extLst>
              <a:ext uri="{FF2B5EF4-FFF2-40B4-BE49-F238E27FC236}">
                <a16:creationId xmlns:a16="http://schemas.microsoft.com/office/drawing/2014/main" id="{BA0B6F89-4739-403A-BD59-F82E9C5BA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1" y="5084763"/>
            <a:ext cx="5256213" cy="5762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pl-PL" altLang="pl-PL"/>
          </a:p>
        </p:txBody>
      </p:sp>
      <p:sp>
        <p:nvSpPr>
          <p:cNvPr id="12307" name="Text Box 19">
            <a:extLst>
              <a:ext uri="{FF2B5EF4-FFF2-40B4-BE49-F238E27FC236}">
                <a16:creationId xmlns:a16="http://schemas.microsoft.com/office/drawing/2014/main" id="{CB441C4F-43B6-42F3-85FB-34852C383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5229225"/>
            <a:ext cx="16257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Ruchy konwekcyjne cieczy</a:t>
            </a:r>
          </a:p>
          <a:p>
            <a:r>
              <a:rPr lang="pl-PL" altLang="pl-PL" sz="1000"/>
              <a:t>podczas mieszania bełkotką</a:t>
            </a:r>
          </a:p>
        </p:txBody>
      </p:sp>
      <p:sp>
        <p:nvSpPr>
          <p:cNvPr id="12309" name="Text Box 21">
            <a:extLst>
              <a:ext uri="{FF2B5EF4-FFF2-40B4-BE49-F238E27FC236}">
                <a16:creationId xmlns:a16="http://schemas.microsoft.com/office/drawing/2014/main" id="{4BEBC504-A49F-4256-B2D6-B45494D2E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5229226"/>
            <a:ext cx="245131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000"/>
              <a:t>1 – zbiornik, 2 – dzwon, 3 – dysza wylotowa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AAF4DB5B-32E8-47FB-BAAC-54EEE20A588E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 dirty="0"/>
              <a:t>MIESZANIE</a:t>
            </a:r>
            <a:r>
              <a:rPr lang="pl-PL" altLang="pl-PL" sz="4800" b="1" dirty="0"/>
              <a:t> Pneumatyczne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>
            <a:extLst>
              <a:ext uri="{FF2B5EF4-FFF2-40B4-BE49-F238E27FC236}">
                <a16:creationId xmlns:a16="http://schemas.microsoft.com/office/drawing/2014/main" id="{0DB1FDC6-8497-454B-8D74-2C4446116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1412875"/>
            <a:ext cx="265271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>
            <a:extLst>
              <a:ext uri="{FF2B5EF4-FFF2-40B4-BE49-F238E27FC236}">
                <a16:creationId xmlns:a16="http://schemas.microsoft.com/office/drawing/2014/main" id="{56A81CFA-8B57-41A0-9F92-3DB85FD46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700213"/>
            <a:ext cx="2795588" cy="431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7" name="Text Box 7">
            <a:extLst>
              <a:ext uri="{FF2B5EF4-FFF2-40B4-BE49-F238E27FC236}">
                <a16:creationId xmlns:a16="http://schemas.microsoft.com/office/drawing/2014/main" id="{261878E7-19EE-4533-A75A-711DF88D8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6224588"/>
            <a:ext cx="11112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900"/>
              <a:t>www.tapflo.com.pl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448A484-5992-491F-B652-FF3FA0E0F769}"/>
              </a:ext>
            </a:extLst>
          </p:cNvPr>
          <p:cNvSpPr txBox="1">
            <a:spLocks noChangeArrowheads="1"/>
          </p:cNvSpPr>
          <p:nvPr/>
        </p:nvSpPr>
        <p:spPr>
          <a:xfrm>
            <a:off x="265044" y="226652"/>
            <a:ext cx="10515600" cy="767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l-PL" sz="4800" b="1" dirty="0"/>
              <a:t>MIESZANIE</a:t>
            </a:r>
            <a:r>
              <a:rPr lang="pl-PL" altLang="pl-PL" sz="4800" b="1" dirty="0"/>
              <a:t> Ciśnieniowe</a:t>
            </a:r>
            <a:endParaRPr lang="en-US" altLang="pl-PL" sz="4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FB74B1D-AFA6-0788-2A14-DF42C2D5ED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pl-PL" sz="2000"/>
              <a:t>Katedra Technologii Leków i Biotechnologii Farmaceutycznej</a:t>
            </a:r>
            <a:br>
              <a:rPr lang="pl-PL" altLang="pl-PL" sz="2000"/>
            </a:br>
            <a:r>
              <a:rPr lang="pl-PL" altLang="pl-PL" sz="2000"/>
              <a:t>Warszawski Uniwersytet Medyczny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FC0C7B0-9725-8308-385D-136E9320F9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3399"/>
          </a:solidFill>
          <a:ln>
            <a:solidFill>
              <a:srgbClr val="CCFF99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pl-PL" altLang="pl-PL" sz="2800">
              <a:solidFill>
                <a:srgbClr val="CCFF99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pl-PL" altLang="pl-PL" sz="2800">
                <a:solidFill>
                  <a:srgbClr val="CCFF99"/>
                </a:solidFill>
              </a:rPr>
              <a:t>Zasady </a:t>
            </a:r>
            <a:r>
              <a:rPr lang="pl-PL" altLang="pl-PL" sz="2800" b="1">
                <a:solidFill>
                  <a:srgbClr val="CCFF99"/>
                </a:solidFill>
              </a:rPr>
              <a:t>GMP</a:t>
            </a:r>
            <a:r>
              <a:rPr lang="pl-PL" altLang="pl-PL" sz="2800">
                <a:solidFill>
                  <a:srgbClr val="CCFF99"/>
                </a:solidFill>
              </a:rPr>
              <a:t> </a:t>
            </a:r>
            <a:r>
              <a:rPr lang="pl-PL" altLang="pl-PL" sz="2400">
                <a:solidFill>
                  <a:srgbClr val="CCFF99"/>
                </a:solidFill>
              </a:rPr>
              <a:t>(Dobrej Praktyki Wytwarzania)</a:t>
            </a:r>
            <a:r>
              <a:rPr lang="pl-PL" altLang="pl-PL" sz="2800">
                <a:solidFill>
                  <a:srgbClr val="CCFF99"/>
                </a:solidFill>
              </a:rPr>
              <a:t> na przykładzie dokumentu </a:t>
            </a:r>
            <a:r>
              <a:rPr lang="pl-PL" altLang="pl-PL" sz="2800" b="1">
                <a:solidFill>
                  <a:srgbClr val="CCFF99"/>
                </a:solidFill>
              </a:rPr>
              <a:t>ASMF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pl-PL" altLang="pl-PL" sz="2400">
                <a:solidFill>
                  <a:srgbClr val="CCFF99"/>
                </a:solidFill>
              </a:rPr>
              <a:t>(Active Substance Master File)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/>
              <a:t> </a:t>
            </a:r>
            <a:r>
              <a:rPr lang="pl-PL" altLang="pl-PL" sz="1800"/>
              <a:t>dr Jacek Stefanowicz/dr Martyna Wróbel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ytuł 1">
            <a:extLst>
              <a:ext uri="{FF2B5EF4-FFF2-40B4-BE49-F238E27FC236}">
                <a16:creationId xmlns:a16="http://schemas.microsoft.com/office/drawing/2014/main" id="{50114E55-5FB1-E6F3-FDB7-74B2A9C19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908050"/>
            <a:ext cx="8229600" cy="1143000"/>
          </a:xfrm>
        </p:spPr>
        <p:txBody>
          <a:bodyPr/>
          <a:lstStyle/>
          <a:p>
            <a:r>
              <a:rPr lang="pl-PL" altLang="pl-PL" b="1">
                <a:solidFill>
                  <a:srgbClr val="000000"/>
                </a:solidFill>
              </a:rPr>
              <a:t>Wspólny Dokument Techniczny CTD</a:t>
            </a:r>
            <a:br>
              <a:rPr lang="pl-PL" altLang="pl-PL" b="1">
                <a:solidFill>
                  <a:srgbClr val="000000"/>
                </a:solidFill>
              </a:rPr>
            </a:br>
            <a:r>
              <a:rPr lang="pl-PL" altLang="pl-PL"/>
              <a:t>( Common Technical Document)</a:t>
            </a:r>
          </a:p>
        </p:txBody>
      </p:sp>
      <p:sp>
        <p:nvSpPr>
          <p:cNvPr id="5123" name="pole tekstowe 2">
            <a:extLst>
              <a:ext uri="{FF2B5EF4-FFF2-40B4-BE49-F238E27FC236}">
                <a16:creationId xmlns:a16="http://schemas.microsoft.com/office/drawing/2014/main" id="{81FC4CC5-4300-12D8-0496-908A321D5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775" y="2913064"/>
            <a:ext cx="82296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400">
                <a:solidFill>
                  <a:srgbClr val="FFFFFF"/>
                </a:solidFill>
              </a:rPr>
              <a:t>Dokumentacja rejestracyjna leków składa się z dokumentacji naukowej oraz dokumentacji administracyjnej zawierającej wszelkiego rodzaju dokumenty formalne. Format dokumentacji naukowej został ujednolicony na przestrzeni ostatnich lat jako </a:t>
            </a:r>
            <a:r>
              <a:rPr lang="pl-PL" altLang="pl-PL" sz="2400" b="1">
                <a:solidFill>
                  <a:srgbClr val="FFFFFF"/>
                </a:solidFill>
              </a:rPr>
              <a:t>Wspólny Dokument Techniczny CTD</a:t>
            </a:r>
            <a:r>
              <a:rPr lang="pl-PL" altLang="pl-PL" sz="2400">
                <a:solidFill>
                  <a:srgbClr val="FFFFFF"/>
                </a:solidFill>
              </a:rPr>
              <a:t>. Dzięki ujednoliceniu formatu oraz opracowaniu szeregu wytycznych dotyczących wymagań dla dokumentacji naukowej proces oceny w trakcie rejestracji leków stał się bardziej czytelny.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>
            <a:extLst>
              <a:ext uri="{FF2B5EF4-FFF2-40B4-BE49-F238E27FC236}">
                <a16:creationId xmlns:a16="http://schemas.microsoft.com/office/drawing/2014/main" id="{A4863441-BA09-0C62-8087-B66169D6B1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908050"/>
            <a:ext cx="8229600" cy="1143000"/>
          </a:xfrm>
        </p:spPr>
        <p:txBody>
          <a:bodyPr/>
          <a:lstStyle/>
          <a:p>
            <a:r>
              <a:rPr lang="pl-PL" altLang="pl-PL" b="1">
                <a:solidFill>
                  <a:srgbClr val="000000"/>
                </a:solidFill>
              </a:rPr>
              <a:t>Wspólny Dokument Techniczny CTD</a:t>
            </a:r>
            <a:br>
              <a:rPr lang="pl-PL" altLang="pl-PL" b="1">
                <a:solidFill>
                  <a:srgbClr val="000000"/>
                </a:solidFill>
              </a:rPr>
            </a:br>
            <a:r>
              <a:rPr lang="pl-PL" altLang="pl-PL"/>
              <a:t>( Common Technical Document)</a:t>
            </a:r>
          </a:p>
        </p:txBody>
      </p:sp>
      <p:sp>
        <p:nvSpPr>
          <p:cNvPr id="7171" name="pole tekstowe 2">
            <a:extLst>
              <a:ext uri="{FF2B5EF4-FFF2-40B4-BE49-F238E27FC236}">
                <a16:creationId xmlns:a16="http://schemas.microsoft.com/office/drawing/2014/main" id="{A5DF75C7-6E29-57B6-8CA5-EC7D00DA4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2636839"/>
            <a:ext cx="84836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400">
                <a:solidFill>
                  <a:srgbClr val="FFFFFF"/>
                </a:solidFill>
                <a:latin typeface="TimesNewRomanPSMT"/>
              </a:rPr>
              <a:t>CTD dotyczy wszystkich kategorii produktów leczniczych, w tym produktów radiofarmaceutycznych, nowych substancji czynnych, szczepionek, produktów leczniczych roślinnych oraz wszystkich rodzajów wniosków, w szczególności pełnych, skróconych, dotyczących produktów biologicznych,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2400">
              <a:solidFill>
                <a:srgbClr val="FFFFFF"/>
              </a:solidFill>
              <a:latin typeface="TimesNewRomanPSMT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400">
                <a:solidFill>
                  <a:srgbClr val="FFFFFF"/>
                </a:solidFill>
                <a:latin typeface="TimesNewRomanPSMT"/>
              </a:rPr>
              <a:t>CTD nie został opracowany w celu określenia, jakie badania są wymagane, aby produkt leczniczy uzyskał dopuszczenie do obrotu, ale aby przedstawić właściwą organizację informacji zamieszczanych w dokumentacji. </a:t>
            </a:r>
            <a:endParaRPr lang="pl-PL" altLang="pl-PL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>
            <a:extLst>
              <a:ext uri="{FF2B5EF4-FFF2-40B4-BE49-F238E27FC236}">
                <a16:creationId xmlns:a16="http://schemas.microsoft.com/office/drawing/2014/main" id="{CCD821CD-38F4-0CAC-F9F3-78978D2E66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algn="l" eaLnBrk="1" hangingPunct="1"/>
            <a:r>
              <a:rPr lang="pl-PL" altLang="pl-PL" sz="2800" b="1">
                <a:solidFill>
                  <a:srgbClr val="FF3399"/>
                </a:solidFill>
              </a:rPr>
              <a:t>ASMF</a:t>
            </a:r>
            <a:r>
              <a:rPr lang="pl-PL" altLang="pl-PL" sz="2400" b="1"/>
              <a:t>     	</a:t>
            </a:r>
            <a:r>
              <a:rPr lang="pl-PL" altLang="pl-PL" sz="2000"/>
              <a:t>DIAGRAM ORGANIZACJI FORMATU CTD             		( Common Technical Document </a:t>
            </a:r>
            <a:r>
              <a:rPr lang="pl-PL" altLang="pl-PL" sz="1400" i="1"/>
              <a:t>Wspólny Dokument Techniczny</a:t>
            </a:r>
            <a:r>
              <a:rPr lang="pl-PL" altLang="pl-PL" sz="2000"/>
              <a:t>)</a:t>
            </a:r>
          </a:p>
        </p:txBody>
      </p:sp>
      <p:sp>
        <p:nvSpPr>
          <p:cNvPr id="9219" name="Rectangle 17">
            <a:extLst>
              <a:ext uri="{FF2B5EF4-FFF2-40B4-BE49-F238E27FC236}">
                <a16:creationId xmlns:a16="http://schemas.microsoft.com/office/drawing/2014/main" id="{1F4A5D9F-BE26-2BFD-4DDC-5CE651856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9" y="1557339"/>
            <a:ext cx="7058025" cy="4751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20" name="Line 18">
            <a:extLst>
              <a:ext uri="{FF2B5EF4-FFF2-40B4-BE49-F238E27FC236}">
                <a16:creationId xmlns:a16="http://schemas.microsoft.com/office/drawing/2014/main" id="{1673C649-D583-7A8E-BB46-E131AB1574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82888" y="1557339"/>
            <a:ext cx="3529012" cy="4751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Line 19">
            <a:extLst>
              <a:ext uri="{FF2B5EF4-FFF2-40B4-BE49-F238E27FC236}">
                <a16:creationId xmlns:a16="http://schemas.microsoft.com/office/drawing/2014/main" id="{3ECC9930-FC16-401D-5DB5-56C6081278C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1901" y="1557339"/>
            <a:ext cx="3529013" cy="4751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Line 21">
            <a:extLst>
              <a:ext uri="{FF2B5EF4-FFF2-40B4-BE49-F238E27FC236}">
                <a16:creationId xmlns:a16="http://schemas.microsoft.com/office/drawing/2014/main" id="{651ED22B-84E5-3848-7ED3-0820DF2CAF0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32400" y="2997200"/>
            <a:ext cx="215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Line 22">
            <a:extLst>
              <a:ext uri="{FF2B5EF4-FFF2-40B4-BE49-F238E27FC236}">
                <a16:creationId xmlns:a16="http://schemas.microsoft.com/office/drawing/2014/main" id="{4CB56189-3874-49D5-A2A5-C117B53A5CC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4076700"/>
            <a:ext cx="3743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Line 24">
            <a:extLst>
              <a:ext uri="{FF2B5EF4-FFF2-40B4-BE49-F238E27FC236}">
                <a16:creationId xmlns:a16="http://schemas.microsoft.com/office/drawing/2014/main" id="{9EEA8E8D-BD7C-997F-64B3-3736781C561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5050" y="5229225"/>
            <a:ext cx="547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5" name="Line 25">
            <a:extLst>
              <a:ext uri="{FF2B5EF4-FFF2-40B4-BE49-F238E27FC236}">
                <a16:creationId xmlns:a16="http://schemas.microsoft.com/office/drawing/2014/main" id="{E641A028-BBE7-AD2C-1C61-839A9A579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5275" y="3500438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Line 27">
            <a:extLst>
              <a:ext uri="{FF2B5EF4-FFF2-40B4-BE49-F238E27FC236}">
                <a16:creationId xmlns:a16="http://schemas.microsoft.com/office/drawing/2014/main" id="{14513C9B-BC2D-A2F6-0805-C34CE3BE4E4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5050" y="5300663"/>
            <a:ext cx="547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Line 28">
            <a:extLst>
              <a:ext uri="{FF2B5EF4-FFF2-40B4-BE49-F238E27FC236}">
                <a16:creationId xmlns:a16="http://schemas.microsoft.com/office/drawing/2014/main" id="{ACE7A9DC-3CF8-E769-2CAF-DA5F6EB2CCAA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9738" y="4076701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8" name="Line 29">
            <a:extLst>
              <a:ext uri="{FF2B5EF4-FFF2-40B4-BE49-F238E27FC236}">
                <a16:creationId xmlns:a16="http://schemas.microsoft.com/office/drawing/2014/main" id="{A1CFC192-8746-D087-DE45-C2F937BA57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4063" y="4076701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9" name="Line 30">
            <a:extLst>
              <a:ext uri="{FF2B5EF4-FFF2-40B4-BE49-F238E27FC236}">
                <a16:creationId xmlns:a16="http://schemas.microsoft.com/office/drawing/2014/main" id="{9F8CB7F8-84CB-878A-7A1B-07309825F9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0101" y="4652963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30" name="Text Box 34">
            <a:extLst>
              <a:ext uri="{FF2B5EF4-FFF2-40B4-BE49-F238E27FC236}">
                <a16:creationId xmlns:a16="http://schemas.microsoft.com/office/drawing/2014/main" id="{9EB8C357-2AD6-D0A5-1EAC-C70EAD013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4" y="1939925"/>
            <a:ext cx="503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1.0</a:t>
            </a:r>
          </a:p>
        </p:txBody>
      </p:sp>
      <p:sp>
        <p:nvSpPr>
          <p:cNvPr id="9231" name="Text Box 35">
            <a:extLst>
              <a:ext uri="{FF2B5EF4-FFF2-40B4-BE49-F238E27FC236}">
                <a16:creationId xmlns:a16="http://schemas.microsoft.com/office/drawing/2014/main" id="{9CB522E8-9AC2-9B40-42AD-350CD7E581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788" y="2274888"/>
            <a:ext cx="12938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Moduł 1</a:t>
            </a:r>
          </a:p>
        </p:txBody>
      </p:sp>
      <p:sp>
        <p:nvSpPr>
          <p:cNvPr id="9232" name="Text Box 36">
            <a:extLst>
              <a:ext uri="{FF2B5EF4-FFF2-40B4-BE49-F238E27FC236}">
                <a16:creationId xmlns:a16="http://schemas.microsoft.com/office/drawing/2014/main" id="{A6F1E8D6-54A8-69E4-53D1-241DF0B05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300" y="2565401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000">
                <a:solidFill>
                  <a:srgbClr val="FFFFFF"/>
                </a:solidFill>
              </a:rPr>
              <a:t>Regional administrative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000">
                <a:solidFill>
                  <a:srgbClr val="FFFFFF"/>
                </a:solidFill>
              </a:rPr>
              <a:t>information</a:t>
            </a:r>
          </a:p>
        </p:txBody>
      </p:sp>
      <p:sp>
        <p:nvSpPr>
          <p:cNvPr id="9233" name="Text Box 37">
            <a:extLst>
              <a:ext uri="{FF2B5EF4-FFF2-40B4-BE49-F238E27FC236}">
                <a16:creationId xmlns:a16="http://schemas.microsoft.com/office/drawing/2014/main" id="{089CF2BC-60B8-AEFB-80CF-CA1D95E13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3201" y="3016250"/>
            <a:ext cx="2036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CTD table of contens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 b="1">
                <a:solidFill>
                  <a:srgbClr val="FFFFFF"/>
                </a:solidFill>
              </a:rPr>
              <a:t> 2.1</a:t>
            </a:r>
          </a:p>
        </p:txBody>
      </p:sp>
      <p:sp>
        <p:nvSpPr>
          <p:cNvPr id="9234" name="Text Box 38">
            <a:extLst>
              <a:ext uri="{FF2B5EF4-FFF2-40B4-BE49-F238E27FC236}">
                <a16:creationId xmlns:a16="http://schemas.microsoft.com/office/drawing/2014/main" id="{1101EC0D-66AA-669B-9263-63294E2D4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5" y="3521076"/>
            <a:ext cx="15128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35" name="Text Box 39">
            <a:extLst>
              <a:ext uri="{FF2B5EF4-FFF2-40B4-BE49-F238E27FC236}">
                <a16:creationId xmlns:a16="http://schemas.microsoft.com/office/drawing/2014/main" id="{CF4F61E4-D2FE-FDEC-1F64-8EC3D4BE1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3500438"/>
            <a:ext cx="2089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CTD Introduction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 b="1">
                <a:solidFill>
                  <a:srgbClr val="FFFFFF"/>
                </a:solidFill>
              </a:rPr>
              <a:t>2.2</a:t>
            </a:r>
          </a:p>
        </p:txBody>
      </p:sp>
      <p:sp>
        <p:nvSpPr>
          <p:cNvPr id="9236" name="Text Box 41">
            <a:extLst>
              <a:ext uri="{FF2B5EF4-FFF2-40B4-BE49-F238E27FC236}">
                <a16:creationId xmlns:a16="http://schemas.microsoft.com/office/drawing/2014/main" id="{6E15A3AB-289D-3B9A-8235-9FDA07F54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4097339"/>
            <a:ext cx="1008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Qality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Overall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Summary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 b="1">
                <a:solidFill>
                  <a:srgbClr val="FFFFFF"/>
                </a:solidFill>
              </a:rPr>
              <a:t>2.3</a:t>
            </a:r>
          </a:p>
        </p:txBody>
      </p:sp>
      <p:sp>
        <p:nvSpPr>
          <p:cNvPr id="9237" name="Text Box 42">
            <a:extLst>
              <a:ext uri="{FF2B5EF4-FFF2-40B4-BE49-F238E27FC236}">
                <a16:creationId xmlns:a16="http://schemas.microsoft.com/office/drawing/2014/main" id="{77047953-EA44-D28E-61F9-A6A6DBC54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9" y="4076700"/>
            <a:ext cx="1584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Nonclinical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Overview </a:t>
            </a:r>
            <a:r>
              <a:rPr lang="pl-PL" altLang="pl-PL" sz="1400" b="1">
                <a:solidFill>
                  <a:srgbClr val="FFFFFF"/>
                </a:solidFill>
              </a:rPr>
              <a:t>2.4</a:t>
            </a:r>
          </a:p>
        </p:txBody>
      </p:sp>
      <p:sp>
        <p:nvSpPr>
          <p:cNvPr id="9238" name="Text Box 43">
            <a:extLst>
              <a:ext uri="{FF2B5EF4-FFF2-40B4-BE49-F238E27FC236}">
                <a16:creationId xmlns:a16="http://schemas.microsoft.com/office/drawing/2014/main" id="{C3105FAE-1417-A6AD-DE58-1F72C3C60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4076700"/>
            <a:ext cx="1223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Clinical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Overview </a:t>
            </a:r>
            <a:r>
              <a:rPr lang="pl-PL" altLang="pl-PL" sz="1400" b="1">
                <a:solidFill>
                  <a:srgbClr val="FFFFFF"/>
                </a:solidFill>
              </a:rPr>
              <a:t>2.5</a:t>
            </a:r>
          </a:p>
        </p:txBody>
      </p:sp>
      <p:sp>
        <p:nvSpPr>
          <p:cNvPr id="9239" name="Text Box 44">
            <a:extLst>
              <a:ext uri="{FF2B5EF4-FFF2-40B4-BE49-F238E27FC236}">
                <a16:creationId xmlns:a16="http://schemas.microsoft.com/office/drawing/2014/main" id="{2054284C-4C74-F89B-C6C7-94A3902AE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5" y="4724400"/>
            <a:ext cx="1512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Nonclinical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Summaries </a:t>
            </a:r>
            <a:r>
              <a:rPr lang="pl-PL" altLang="pl-PL" sz="1400" b="1">
                <a:solidFill>
                  <a:srgbClr val="FFFFFF"/>
                </a:solidFill>
              </a:rPr>
              <a:t>2.6</a:t>
            </a:r>
          </a:p>
        </p:txBody>
      </p:sp>
      <p:sp>
        <p:nvSpPr>
          <p:cNvPr id="9240" name="Text Box 45">
            <a:extLst>
              <a:ext uri="{FF2B5EF4-FFF2-40B4-BE49-F238E27FC236}">
                <a16:creationId xmlns:a16="http://schemas.microsoft.com/office/drawing/2014/main" id="{4C6E8B78-4A63-C2AE-D55C-335F6E480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4724400"/>
            <a:ext cx="1441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Clinical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Summaries </a:t>
            </a:r>
            <a:r>
              <a:rPr lang="pl-PL" altLang="pl-PL" sz="1400" b="1">
                <a:solidFill>
                  <a:srgbClr val="FFFFFF"/>
                </a:solidFill>
              </a:rPr>
              <a:t>2.7</a:t>
            </a:r>
          </a:p>
        </p:txBody>
      </p:sp>
      <p:sp>
        <p:nvSpPr>
          <p:cNvPr id="9241" name="Text Box 46">
            <a:extLst>
              <a:ext uri="{FF2B5EF4-FFF2-40B4-BE49-F238E27FC236}">
                <a16:creationId xmlns:a16="http://schemas.microsoft.com/office/drawing/2014/main" id="{A4868EDE-242D-2033-A872-EC631714D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5392738"/>
            <a:ext cx="1655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42" name="Text Box 47">
            <a:extLst>
              <a:ext uri="{FF2B5EF4-FFF2-40B4-BE49-F238E27FC236}">
                <a16:creationId xmlns:a16="http://schemas.microsoft.com/office/drawing/2014/main" id="{20EBCB3C-266C-61F7-F241-831F916BD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076" y="5321300"/>
            <a:ext cx="165576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99FF33"/>
                </a:solidFill>
              </a:rPr>
              <a:t>MODUŁ 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99FF33"/>
                </a:solidFill>
              </a:rPr>
              <a:t>Quality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99FF33"/>
                </a:solidFill>
              </a:rPr>
              <a:t>3.0</a:t>
            </a:r>
          </a:p>
        </p:txBody>
      </p:sp>
      <p:sp>
        <p:nvSpPr>
          <p:cNvPr id="9243" name="Text Box 48">
            <a:extLst>
              <a:ext uri="{FF2B5EF4-FFF2-40B4-BE49-F238E27FC236}">
                <a16:creationId xmlns:a16="http://schemas.microsoft.com/office/drawing/2014/main" id="{8FB92274-AAE5-4AB5-C6AF-81EE7A3BB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6" y="5300664"/>
            <a:ext cx="13684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Moduł 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Nonclinical Study Reports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 b="1">
                <a:solidFill>
                  <a:srgbClr val="FFFFFF"/>
                </a:solidFill>
              </a:rPr>
              <a:t>4.0</a:t>
            </a:r>
          </a:p>
        </p:txBody>
      </p:sp>
      <p:sp>
        <p:nvSpPr>
          <p:cNvPr id="9244" name="Text Box 49">
            <a:extLst>
              <a:ext uri="{FF2B5EF4-FFF2-40B4-BE49-F238E27FC236}">
                <a16:creationId xmlns:a16="http://schemas.microsoft.com/office/drawing/2014/main" id="{3518ED2F-A741-306C-4AC4-D3340EA48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5" y="537368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45" name="Text Box 50">
            <a:extLst>
              <a:ext uri="{FF2B5EF4-FFF2-40B4-BE49-F238E27FC236}">
                <a16:creationId xmlns:a16="http://schemas.microsoft.com/office/drawing/2014/main" id="{DB53CEA5-3FA8-C374-606E-6AAFEAE8A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5" y="5321301"/>
            <a:ext cx="1441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46" name="Text Box 51">
            <a:extLst>
              <a:ext uri="{FF2B5EF4-FFF2-40B4-BE49-F238E27FC236}">
                <a16:creationId xmlns:a16="http://schemas.microsoft.com/office/drawing/2014/main" id="{53CC6B3F-7216-1AB2-5EFF-304488BB1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8525" y="5300664"/>
            <a:ext cx="1727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Moduł 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Clinical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>
                <a:solidFill>
                  <a:srgbClr val="FFFFFF"/>
                </a:solidFill>
              </a:rPr>
              <a:t>Study Report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400" b="1">
                <a:solidFill>
                  <a:srgbClr val="FFFFFF"/>
                </a:solidFill>
              </a:rPr>
              <a:t>5.0</a:t>
            </a:r>
          </a:p>
        </p:txBody>
      </p:sp>
      <p:sp>
        <p:nvSpPr>
          <p:cNvPr id="9247" name="Line 52">
            <a:extLst>
              <a:ext uri="{FF2B5EF4-FFF2-40B4-BE49-F238E27FC236}">
                <a16:creationId xmlns:a16="http://schemas.microsoft.com/office/drawing/2014/main" id="{695C62CC-2347-667C-983A-BBA7601B8B65}"/>
              </a:ext>
            </a:extLst>
          </p:cNvPr>
          <p:cNvSpPr>
            <a:spLocks noChangeShapeType="1"/>
          </p:cNvSpPr>
          <p:nvPr/>
        </p:nvSpPr>
        <p:spPr bwMode="auto">
          <a:xfrm>
            <a:off x="7896225" y="2997200"/>
            <a:ext cx="17287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48" name="Text Box 53">
            <a:extLst>
              <a:ext uri="{FF2B5EF4-FFF2-40B4-BE49-F238E27FC236}">
                <a16:creationId xmlns:a16="http://schemas.microsoft.com/office/drawing/2014/main" id="{191D1641-7D37-5386-58B1-1A5DBBE55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1764" y="2205038"/>
            <a:ext cx="1944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Not part of the CTD</a:t>
            </a:r>
          </a:p>
        </p:txBody>
      </p:sp>
      <p:sp>
        <p:nvSpPr>
          <p:cNvPr id="9249" name="Text Box 54">
            <a:extLst>
              <a:ext uri="{FF2B5EF4-FFF2-40B4-BE49-F238E27FC236}">
                <a16:creationId xmlns:a16="http://schemas.microsoft.com/office/drawing/2014/main" id="{C8D1AB81-82F1-81CF-EE6B-D903E8D77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0" y="3808413"/>
            <a:ext cx="935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400" b="1">
                <a:solidFill>
                  <a:srgbClr val="FFFFFF"/>
                </a:solidFill>
              </a:rPr>
              <a:t>CTD</a:t>
            </a:r>
          </a:p>
        </p:txBody>
      </p:sp>
      <p:sp>
        <p:nvSpPr>
          <p:cNvPr id="9250" name="Line 55">
            <a:extLst>
              <a:ext uri="{FF2B5EF4-FFF2-40B4-BE49-F238E27FC236}">
                <a16:creationId xmlns:a16="http://schemas.microsoft.com/office/drawing/2014/main" id="{C8DB8D97-9B70-F63C-62FF-AC2F07117B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6276" y="299720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51" name="Line 56">
            <a:extLst>
              <a:ext uri="{FF2B5EF4-FFF2-40B4-BE49-F238E27FC236}">
                <a16:creationId xmlns:a16="http://schemas.microsoft.com/office/drawing/2014/main" id="{7E83C4DA-DA96-B09D-6DF1-18B58BCA40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00376" y="5300663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52" name="Text Box 57">
            <a:extLst>
              <a:ext uri="{FF2B5EF4-FFF2-40B4-BE49-F238E27FC236}">
                <a16:creationId xmlns:a16="http://schemas.microsoft.com/office/drawing/2014/main" id="{E0B30CC4-99D7-BA69-30E2-79D617B5CA59}"/>
              </a:ext>
            </a:extLst>
          </p:cNvPr>
          <p:cNvSpPr txBox="1">
            <a:spLocks noChangeArrowheads="1"/>
          </p:cNvSpPr>
          <p:nvPr/>
        </p:nvSpPr>
        <p:spPr bwMode="auto">
          <a:xfrm rot="18629705">
            <a:off x="3892701" y="3119438"/>
            <a:ext cx="46166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9253" name="Text Box 58">
            <a:extLst>
              <a:ext uri="{FF2B5EF4-FFF2-40B4-BE49-F238E27FC236}">
                <a16:creationId xmlns:a16="http://schemas.microsoft.com/office/drawing/2014/main" id="{D66B062B-77EB-425C-1829-BC6CC9E0EA31}"/>
              </a:ext>
            </a:extLst>
          </p:cNvPr>
          <p:cNvSpPr txBox="1">
            <a:spLocks noChangeArrowheads="1"/>
          </p:cNvSpPr>
          <p:nvPr/>
        </p:nvSpPr>
        <p:spPr bwMode="auto">
          <a:xfrm rot="18358158">
            <a:off x="3000376" y="3590926"/>
            <a:ext cx="13668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Moduł 2</a:t>
            </a:r>
          </a:p>
        </p:txBody>
      </p:sp>
      <p:sp>
        <p:nvSpPr>
          <p:cNvPr id="9254" name="Line 61">
            <a:extLst>
              <a:ext uri="{FF2B5EF4-FFF2-40B4-BE49-F238E27FC236}">
                <a16:creationId xmlns:a16="http://schemas.microsoft.com/office/drawing/2014/main" id="{86382266-308B-D56A-9A30-C1FE9AB199E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24113" y="5805488"/>
            <a:ext cx="1223962" cy="0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55" name="Line 62">
            <a:extLst>
              <a:ext uri="{FF2B5EF4-FFF2-40B4-BE49-F238E27FC236}">
                <a16:creationId xmlns:a16="http://schemas.microsoft.com/office/drawing/2014/main" id="{DEE791B7-F290-FBCC-1A88-63F64267BC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24113" y="981076"/>
            <a:ext cx="0" cy="4824413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2A0BCB3-1172-F034-C912-B1E856E920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46064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200"/>
              <a:t>ASMF -</a:t>
            </a:r>
            <a:br>
              <a:rPr lang="pl-PL" altLang="pl-PL" sz="3200"/>
            </a:br>
            <a:r>
              <a:rPr lang="pl-PL" altLang="pl-PL" sz="3200"/>
              <a:t>- </a:t>
            </a:r>
            <a:r>
              <a:rPr lang="pl-PL" altLang="pl-PL" sz="2800"/>
              <a:t>Dokumentacja Główna Substancji Aktywnej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2DDFBF7C-CDC2-2CC4-F57A-C367CD35F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700214"/>
            <a:ext cx="8229600" cy="4664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 b="1">
                <a:solidFill>
                  <a:srgbClr val="99FF33"/>
                </a:solidFill>
              </a:rPr>
              <a:t>ASMF</a:t>
            </a:r>
            <a:r>
              <a:rPr lang="pl-PL" altLang="pl-PL" sz="2000" b="1"/>
              <a:t> </a:t>
            </a:r>
            <a:r>
              <a:rPr lang="pl-PL" altLang="pl-PL" sz="2000"/>
              <a:t>(EDMF, poprzednia nazwa) to dokument zawierający informacje wymagane do udowodnienia, że jakość substancji aktywnej (API) jest właściwie kontrolowana na podstawie proponowanej przez wnioskodawcę specyfikacji							</a:t>
            </a:r>
            <a:r>
              <a:rPr lang="pl-PL" altLang="pl-PL" sz="2400">
                <a:solidFill>
                  <a:srgbClr val="99FF33"/>
                </a:solidFill>
              </a:rPr>
              <a:t>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 b="1">
                <a:solidFill>
                  <a:srgbClr val="99FF33"/>
                </a:solidFill>
              </a:rPr>
              <a:t>ASMF</a:t>
            </a:r>
            <a:r>
              <a:rPr lang="pl-PL" altLang="pl-PL" sz="2000"/>
              <a:t> ze względu na ochronę informacji w nim zawartych, przedkładany jest zgodnie z określoną procedurą w procesie rejestracji leku.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pl-PL" altLang="pl-PL" sz="24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 b="1">
                <a:solidFill>
                  <a:srgbClr val="99FF33"/>
                </a:solidFill>
              </a:rPr>
              <a:t>ASMF</a:t>
            </a:r>
            <a:r>
              <a:rPr lang="pl-PL" altLang="pl-PL" sz="2000"/>
              <a:t> jest częścią Wspólnego Dokumentu Technicznego </a:t>
            </a:r>
            <a:r>
              <a:rPr lang="pl-PL" altLang="pl-PL" sz="2000" b="1">
                <a:solidFill>
                  <a:srgbClr val="66FFFF"/>
                </a:solidFill>
              </a:rPr>
              <a:t>(CTD)</a:t>
            </a:r>
            <a:r>
              <a:rPr lang="pl-PL" altLang="pl-PL" sz="3600"/>
              <a:t> </a:t>
            </a:r>
            <a:r>
              <a:rPr lang="pl-PL" altLang="pl-PL" sz="2800"/>
              <a:t>							</a:t>
            </a:r>
            <a:endParaRPr lang="pl-PL" altLang="pl-PL" sz="3600">
              <a:solidFill>
                <a:srgbClr val="99FF33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43BF948-ADD4-26DE-984D-D979CC5FA64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4" y="260350"/>
            <a:ext cx="8243887" cy="850900"/>
          </a:xfrm>
        </p:spPr>
        <p:txBody>
          <a:bodyPr/>
          <a:lstStyle/>
          <a:p>
            <a:pPr algn="l" eaLnBrk="1" hangingPunct="1"/>
            <a:r>
              <a:rPr lang="pl-PL" altLang="pl-PL" sz="3600">
                <a:solidFill>
                  <a:srgbClr val="FF3399"/>
                </a:solidFill>
              </a:rPr>
              <a:t>ASMF</a:t>
            </a:r>
            <a:r>
              <a:rPr lang="pl-PL" altLang="pl-PL" sz="3600"/>
              <a:t>		</a:t>
            </a:r>
            <a:r>
              <a:rPr lang="pl-PL" altLang="pl-PL" sz="3600">
                <a:solidFill>
                  <a:srgbClr val="99FF33"/>
                </a:solidFill>
              </a:rPr>
              <a:t>Moduł 3 - Quality</a:t>
            </a:r>
          </a:p>
        </p:txBody>
      </p:sp>
      <p:graphicFrame>
        <p:nvGraphicFramePr>
          <p:cNvPr id="49206" name="Group 54">
            <a:extLst>
              <a:ext uri="{FF2B5EF4-FFF2-40B4-BE49-F238E27FC236}">
                <a16:creationId xmlns:a16="http://schemas.microsoft.com/office/drawing/2014/main" id="{4451B4DE-4F62-4BEF-8129-0C44E30334A6}"/>
              </a:ext>
            </a:extLst>
          </p:cNvPr>
          <p:cNvGraphicFramePr>
            <a:graphicFrameLocks noGrp="1"/>
          </p:cNvGraphicFramePr>
          <p:nvPr/>
        </p:nvGraphicFramePr>
        <p:xfrm>
          <a:off x="3719513" y="1412876"/>
          <a:ext cx="6096000" cy="4398962"/>
        </p:xfrm>
        <a:graphic>
          <a:graphicData uri="http://schemas.openxmlformats.org/drawingml/2006/table">
            <a:tbl>
              <a:tblPr/>
              <a:tblGrid>
                <a:gridCol w="218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CTD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EU CTD NtA Volume 2B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3.1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Module 3 TABLE OF CONTENS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BODY OF DATA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DRUG SUBSTANCE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 – 3.2.S.7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3.2.P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DRUG PRODUCT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3.2.P.1 -  3.2.P.8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3.2.A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APPENDICES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3.2.R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REGIONAL INFORMATION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3.3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LITERATURE REFERENCES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350" name="Line 51">
            <a:extLst>
              <a:ext uri="{FF2B5EF4-FFF2-40B4-BE49-F238E27FC236}">
                <a16:creationId xmlns:a16="http://schemas.microsoft.com/office/drawing/2014/main" id="{686DA799-9294-79DD-2717-C61443B264A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40014" y="3213100"/>
            <a:ext cx="719137" cy="0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1" name="Line 52">
            <a:extLst>
              <a:ext uri="{FF2B5EF4-FFF2-40B4-BE49-F238E27FC236}">
                <a16:creationId xmlns:a16="http://schemas.microsoft.com/office/drawing/2014/main" id="{3FACECC2-2F3F-295B-7CAA-366DB6710B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40013" y="1341438"/>
            <a:ext cx="0" cy="1871662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2" name="Line 55">
            <a:extLst>
              <a:ext uri="{FF2B5EF4-FFF2-40B4-BE49-F238E27FC236}">
                <a16:creationId xmlns:a16="http://schemas.microsoft.com/office/drawing/2014/main" id="{C402939A-707F-A807-A3A8-0409BF797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3" y="1916113"/>
            <a:ext cx="61214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3" name="Line 58">
            <a:extLst>
              <a:ext uri="{FF2B5EF4-FFF2-40B4-BE49-F238E27FC236}">
                <a16:creationId xmlns:a16="http://schemas.microsoft.com/office/drawing/2014/main" id="{29E62A07-DA05-7BF8-DD3E-293C096E2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4" y="1916113"/>
            <a:ext cx="6048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>
            <a:extLst>
              <a:ext uri="{FF2B5EF4-FFF2-40B4-BE49-F238E27FC236}">
                <a16:creationId xmlns:a16="http://schemas.microsoft.com/office/drawing/2014/main" id="{1DBDCF05-A0B9-400B-8ED5-23D308FA26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 dirty="0"/>
              <a:t>ROZDRABNIANIE</a:t>
            </a: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478C9B38-57CC-425C-9829-9AC9D516C4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39" y="1619416"/>
            <a:ext cx="10716439" cy="516636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l-PL" altLang="pl-PL" sz="1900" b="1" dirty="0"/>
              <a:t>Stopień rozdrobnienia – n</a:t>
            </a:r>
          </a:p>
          <a:p>
            <a:pPr>
              <a:buFontTx/>
              <a:buNone/>
            </a:pPr>
            <a:r>
              <a:rPr lang="pl-PL" altLang="pl-PL" sz="1900" dirty="0"/>
              <a:t>	średnica największych brył przed rozdrobnieniem – D</a:t>
            </a:r>
          </a:p>
          <a:p>
            <a:pPr>
              <a:buFontTx/>
              <a:buNone/>
            </a:pPr>
            <a:r>
              <a:rPr lang="pl-PL" altLang="pl-PL" sz="1900" dirty="0"/>
              <a:t>	średnica największych brył po rozdrobnieniu – d</a:t>
            </a:r>
          </a:p>
          <a:p>
            <a:pPr>
              <a:buFontTx/>
              <a:buNone/>
            </a:pPr>
            <a:r>
              <a:rPr lang="pl-PL" altLang="pl-PL" sz="1900" dirty="0"/>
              <a:t>					n = D/d</a:t>
            </a:r>
          </a:p>
          <a:p>
            <a:pPr>
              <a:buFontTx/>
              <a:buNone/>
            </a:pPr>
            <a:r>
              <a:rPr lang="pl-PL" altLang="pl-PL" sz="1900" dirty="0"/>
              <a:t>Istotne znaczenie ma zapotrzebowanie </a:t>
            </a:r>
            <a:r>
              <a:rPr lang="pl-PL" altLang="pl-PL" sz="1900" b="1" dirty="0"/>
              <a:t>mocy </a:t>
            </a:r>
            <a:r>
              <a:rPr lang="pl-PL" altLang="pl-PL" sz="1900" b="1"/>
              <a:t>(energia)</a:t>
            </a:r>
            <a:r>
              <a:rPr lang="pl-PL" altLang="pl-PL" sz="1900"/>
              <a:t> </a:t>
            </a:r>
            <a:r>
              <a:rPr lang="pl-PL" altLang="pl-PL" sz="1900" dirty="0"/>
              <a:t>do rozdrobnienia. Teoretycznie moc ta jest wprost proporcjonalna do </a:t>
            </a:r>
            <a:r>
              <a:rPr lang="pl-PL" altLang="pl-PL" sz="1900" b="1" dirty="0"/>
              <a:t>wielkości</a:t>
            </a:r>
            <a:r>
              <a:rPr lang="pl-PL" altLang="pl-PL" sz="1900" dirty="0"/>
              <a:t> nowo wytworzonej powierzchni związanej ze zmianą średnicy ziaren. Na tej zasadzie opiera się zasada </a:t>
            </a:r>
            <a:r>
              <a:rPr lang="pl-PL" altLang="pl-PL" sz="1900" dirty="0" err="1"/>
              <a:t>Rittingera</a:t>
            </a:r>
            <a:endParaRPr lang="pl-PL" altLang="pl-PL" sz="1900" dirty="0"/>
          </a:p>
          <a:p>
            <a:pPr>
              <a:buFontTx/>
              <a:buNone/>
            </a:pPr>
            <a:r>
              <a:rPr lang="pl-PL" altLang="pl-PL" sz="1900" b="1" dirty="0"/>
              <a:t>TEORIA RITTINGERA : </a:t>
            </a:r>
            <a:r>
              <a:rPr lang="pl-PL" altLang="pl-PL" sz="1900" dirty="0"/>
              <a:t>Ilość energii potrzebnej do rozdrobnienia jest wprost proporcjonalna </a:t>
            </a:r>
          </a:p>
          <a:p>
            <a:pPr>
              <a:buFontTx/>
              <a:buNone/>
            </a:pPr>
            <a:r>
              <a:rPr lang="pl-PL" altLang="pl-PL" sz="1900" dirty="0"/>
              <a:t>	do stopnia rozdrobnienia. (Teoria ta jest słuszna przy rozdrabnianiu bryłek o małej średnicy</a:t>
            </a:r>
          </a:p>
          <a:p>
            <a:pPr>
              <a:buFontTx/>
              <a:buNone/>
            </a:pPr>
            <a:r>
              <a:rPr lang="pl-PL" altLang="pl-PL" sz="1900" dirty="0"/>
              <a:t>	poprzez ścieranie).</a:t>
            </a:r>
          </a:p>
          <a:p>
            <a:pPr>
              <a:buFontTx/>
              <a:buNone/>
            </a:pPr>
            <a:r>
              <a:rPr lang="pl-PL" altLang="pl-PL" sz="1900" b="1" dirty="0"/>
              <a:t>TEORIA KICKA : </a:t>
            </a:r>
            <a:r>
              <a:rPr lang="pl-PL" altLang="pl-PL" sz="1900" dirty="0"/>
              <a:t>Ilość energii jest wprost proporcjonalna do zmniejszania objętości brył rozdrabnianych i ich wytrzymałości na ściskanie. (Ta teoria sprawdza się tylko podczas  wstępnego rozdrabniania dużych brył)</a:t>
            </a:r>
          </a:p>
          <a:p>
            <a:pPr>
              <a:buFontTx/>
              <a:buNone/>
            </a:pPr>
            <a:r>
              <a:rPr lang="pl-PL" altLang="pl-PL" sz="1900" b="1" dirty="0"/>
              <a:t>Uwaga:</a:t>
            </a:r>
            <a:r>
              <a:rPr lang="pl-PL" altLang="pl-PL" sz="1900" dirty="0"/>
              <a:t> energia dostarczana do rozdrabniarki jest zawsze większa niż wynika z obliczeń wg. wymienionych teorii!!!!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6D15B0A6-76E3-F789-EFF4-66298383A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5573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200"/>
              <a:t>ASMF -</a:t>
            </a:r>
            <a:br>
              <a:rPr lang="pl-PL" altLang="pl-PL" sz="3200"/>
            </a:br>
            <a:r>
              <a:rPr lang="pl-PL" altLang="pl-PL" sz="3200"/>
              <a:t>- </a:t>
            </a:r>
            <a:r>
              <a:rPr lang="pl-PL" altLang="pl-PL" sz="2800"/>
              <a:t>Dokumentacja Główna Substancji Aktywnej</a:t>
            </a:r>
          </a:p>
        </p:txBody>
      </p:sp>
      <p:sp>
        <p:nvSpPr>
          <p:cNvPr id="2" name="Strzałka: w dół 1">
            <a:extLst>
              <a:ext uri="{FF2B5EF4-FFF2-40B4-BE49-F238E27FC236}">
                <a16:creationId xmlns:a16="http://schemas.microsoft.com/office/drawing/2014/main" id="{7B2C69EB-C590-6147-CEA2-0618BF29462D}"/>
              </a:ext>
            </a:extLst>
          </p:cNvPr>
          <p:cNvSpPr/>
          <p:nvPr/>
        </p:nvSpPr>
        <p:spPr>
          <a:xfrm rot="1620391">
            <a:off x="4257676" y="2947989"/>
            <a:ext cx="576263" cy="922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l-PL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C0FD2E48-4A0A-9052-338E-6AF5EDF01355}"/>
              </a:ext>
            </a:extLst>
          </p:cNvPr>
          <p:cNvSpPr/>
          <p:nvPr/>
        </p:nvSpPr>
        <p:spPr>
          <a:xfrm rot="19449847">
            <a:off x="6891338" y="2947989"/>
            <a:ext cx="576262" cy="922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pl-PL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365" name="pole tekstowe 7">
            <a:extLst>
              <a:ext uri="{FF2B5EF4-FFF2-40B4-BE49-F238E27FC236}">
                <a16:creationId xmlns:a16="http://schemas.microsoft.com/office/drawing/2014/main" id="{A77ECE08-6AE7-CE08-BFA2-5A1D95840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4094163"/>
            <a:ext cx="480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3600" b="1">
                <a:solidFill>
                  <a:srgbClr val="99FF33"/>
                </a:solidFill>
              </a:rPr>
              <a:t>Część zamknięta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800">
                <a:solidFill>
                  <a:srgbClr val="99FF33"/>
                </a:solidFill>
              </a:rPr>
              <a:t>Restricted (Closed) Part</a:t>
            </a:r>
            <a:r>
              <a:rPr lang="pl-PL" altLang="pl-PL" sz="3600">
                <a:solidFill>
                  <a:srgbClr val="99FF33"/>
                </a:solidFill>
              </a:rPr>
              <a:t>	</a:t>
            </a:r>
            <a:endParaRPr lang="pl-PL" altLang="pl-PL" sz="3600">
              <a:solidFill>
                <a:srgbClr val="FFFFFF"/>
              </a:solidFill>
            </a:endParaRPr>
          </a:p>
        </p:txBody>
      </p:sp>
      <p:sp>
        <p:nvSpPr>
          <p:cNvPr id="15366" name="pole tekstowe 8">
            <a:extLst>
              <a:ext uri="{FF2B5EF4-FFF2-40B4-BE49-F238E27FC236}">
                <a16:creationId xmlns:a16="http://schemas.microsoft.com/office/drawing/2014/main" id="{61A6FADD-96A8-328F-BCC2-9B734E726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688" y="4094163"/>
            <a:ext cx="382111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3600" b="1">
                <a:solidFill>
                  <a:srgbClr val="99FF33"/>
                </a:solidFill>
              </a:rPr>
              <a:t>Część otwarta</a:t>
            </a:r>
            <a:r>
              <a:rPr lang="pl-PL" altLang="pl-PL" sz="3600">
                <a:solidFill>
                  <a:srgbClr val="99FF33"/>
                </a:solidFill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800">
                <a:solidFill>
                  <a:srgbClr val="99FF33"/>
                </a:solidFill>
              </a:rPr>
              <a:t>Applicants (Open) Part</a:t>
            </a:r>
            <a:endParaRPr lang="pl-PL" altLang="pl-PL" sz="2800" b="1">
              <a:solidFill>
                <a:srgbClr val="99FF33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36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>
            <a:extLst>
              <a:ext uri="{FF2B5EF4-FFF2-40B4-BE49-F238E27FC236}">
                <a16:creationId xmlns:a16="http://schemas.microsoft.com/office/drawing/2014/main" id="{B210D97C-7A1E-1222-0B45-45633D21E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pl-PL" sz="3600"/>
              <a:t>          ASMF		                             </a:t>
            </a:r>
            <a:r>
              <a:rPr lang="pl-PL" altLang="pl-PL" sz="2000"/>
              <a:t>Dokumentacja Główna Substancji Aktywnej</a:t>
            </a:r>
            <a:endParaRPr lang="pl-PL" altLang="pl-PL" sz="3600"/>
          </a:p>
        </p:txBody>
      </p:sp>
      <p:sp>
        <p:nvSpPr>
          <p:cNvPr id="17411" name="Rectangle 5">
            <a:extLst>
              <a:ext uri="{FF2B5EF4-FFF2-40B4-BE49-F238E27FC236}">
                <a16:creationId xmlns:a16="http://schemas.microsoft.com/office/drawing/2014/main" id="{7302BFDC-BE59-F33C-BC6B-FE1BCA3850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400" b="1">
                <a:solidFill>
                  <a:srgbClr val="FF3399"/>
                </a:solidFill>
              </a:rPr>
              <a:t>	ASMF</a:t>
            </a:r>
            <a:r>
              <a:rPr lang="pl-PL" altLang="pl-PL" sz="2400"/>
              <a:t> składa się w zasadzie z dwóch dokumentów:</a:t>
            </a:r>
          </a:p>
          <a:p>
            <a:pPr eaLnBrk="1" hangingPunct="1"/>
            <a:endParaRPr lang="pl-PL" altLang="pl-PL" sz="2400"/>
          </a:p>
          <a:p>
            <a:pPr eaLnBrk="1" hangingPunct="1">
              <a:buFontTx/>
              <a:buNone/>
            </a:pPr>
            <a:r>
              <a:rPr lang="pl-PL" altLang="pl-PL" sz="2400">
                <a:solidFill>
                  <a:srgbClr val="99FF33"/>
                </a:solidFill>
              </a:rPr>
              <a:t>	1. Applicants (Open) Part					</a:t>
            </a:r>
            <a:r>
              <a:rPr lang="pl-PL" altLang="pl-PL" sz="1800"/>
              <a:t>Część ta jest jawnym fragmentem dokumentu w formacie CTD 	składanym w celu rejestracji leku 			</a:t>
            </a:r>
            <a:endParaRPr lang="pl-PL" altLang="pl-PL" sz="2400"/>
          </a:p>
          <a:p>
            <a:pPr eaLnBrk="1" hangingPunct="1">
              <a:buFontTx/>
              <a:buNone/>
            </a:pPr>
            <a:r>
              <a:rPr lang="pl-PL" altLang="pl-PL" sz="2400">
                <a:solidFill>
                  <a:srgbClr val="99FF33"/>
                </a:solidFill>
              </a:rPr>
              <a:t>	2. Restricted (Closed) Part					</a:t>
            </a:r>
            <a:r>
              <a:rPr lang="pl-PL" altLang="pl-PL" sz="1800"/>
              <a:t>Część ta zawiera szczegóły technologiczne i inne cenne informacje 	stanowiące tajemnicę wytwarzania.				Okazywana jest tylko na żądanie urzędu rejestrującego. 		</a:t>
            </a:r>
            <a:r>
              <a:rPr lang="pl-PL" altLang="pl-PL" sz="1800">
                <a:solidFill>
                  <a:srgbClr val="FF3399"/>
                </a:solidFill>
              </a:rPr>
              <a:t>Nie dołącza się jej do dokumentacji rejestracyjnej.</a:t>
            </a:r>
            <a:r>
              <a:rPr lang="pl-PL" altLang="pl-PL" sz="1800"/>
              <a:t>				</a:t>
            </a:r>
            <a:r>
              <a:rPr lang="pl-PL" altLang="pl-PL" sz="1800" i="1"/>
              <a:t>Format CTD jest tu również obowiązujący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584" name="Group 232">
            <a:extLst>
              <a:ext uri="{FF2B5EF4-FFF2-40B4-BE49-F238E27FC236}">
                <a16:creationId xmlns:a16="http://schemas.microsoft.com/office/drawing/2014/main" id="{A302CA5F-6F96-7404-D4F1-9E972192500A}"/>
              </a:ext>
            </a:extLst>
          </p:cNvPr>
          <p:cNvGraphicFramePr>
            <a:graphicFrameLocks noGrp="1"/>
          </p:cNvGraphicFramePr>
          <p:nvPr/>
        </p:nvGraphicFramePr>
        <p:xfrm>
          <a:off x="3071814" y="404813"/>
          <a:ext cx="6911975" cy="6337300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1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 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NtA CTD format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APPLICANTS PART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RESTRICTED 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 information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Nomenclature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Structure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 properties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Manufacturer(s)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Description of Manufacturing Process and Process controls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Materials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critical steps and intermediates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Process validation and/or Evaluation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Manufacturing Process Development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Characterisation</a:t>
                      </a:r>
                      <a:endParaRPr kumimoji="0" lang="pl-PL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Elucidation of Structure and other  Characteristics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Impurities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Drug Substance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Specification</a:t>
                      </a:r>
                      <a:endParaRPr kumimoji="0" lang="pl-PL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Analytical procedures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Validation of analytical procedures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Batch analysis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Justification of specification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Reference standards or materials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Container Closure System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 summary and conclusion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Post-approval Stability Protocol and Stability Commitment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 data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18576" name="Line 148">
            <a:extLst>
              <a:ext uri="{FF2B5EF4-FFF2-40B4-BE49-F238E27FC236}">
                <a16:creationId xmlns:a16="http://schemas.microsoft.com/office/drawing/2014/main" id="{32F5F548-9876-9D44-DBA7-074C4588B5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765175"/>
            <a:ext cx="6119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77" name="Line 161">
            <a:extLst>
              <a:ext uri="{FF2B5EF4-FFF2-40B4-BE49-F238E27FC236}">
                <a16:creationId xmlns:a16="http://schemas.microsoft.com/office/drawing/2014/main" id="{884435E0-2256-F378-6CA2-BE078C13EB00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6" y="7651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78" name="Text Box 233">
            <a:extLst>
              <a:ext uri="{FF2B5EF4-FFF2-40B4-BE49-F238E27FC236}">
                <a16:creationId xmlns:a16="http://schemas.microsoft.com/office/drawing/2014/main" id="{1255CCE1-B357-BE00-32B9-37C99FDE0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33376"/>
            <a:ext cx="1403350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b="1">
                <a:solidFill>
                  <a:srgbClr val="FF3399"/>
                </a:solidFill>
              </a:rPr>
              <a:t>ASMF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2800" b="1">
              <a:solidFill>
                <a:srgbClr val="FF33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Organizacja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dokumentu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 b="1">
              <a:solidFill>
                <a:srgbClr val="FFFF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(zgodnie  z EMEA NtA Vol.  2B)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b="1">
                <a:solidFill>
                  <a:srgbClr val="FFFFFF"/>
                </a:solidFill>
              </a:rPr>
              <a:t>   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:a16="http://schemas.microsoft.com/office/drawing/2014/main" id="{E424E17B-822E-3A8A-240E-7E77CF7757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981075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4000"/>
              <a:t>Active Substance</a:t>
            </a:r>
            <a:br>
              <a:rPr lang="pl-PL" altLang="pl-PL" sz="4000"/>
            </a:br>
            <a:r>
              <a:rPr lang="pl-PL" altLang="pl-PL" sz="4000"/>
              <a:t>Master File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16222484-3385-34E1-EB65-6FF0E99338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2636838"/>
            <a:ext cx="8229600" cy="647700"/>
          </a:xfrm>
          <a:solidFill>
            <a:srgbClr val="FF3399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3000"/>
              <a:t>Applicants (Open) Part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62B0078-BBCF-CF38-5513-96B7F119D8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3E584E7-011F-E448-9C9E-A7B0DC1CF5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2000"/>
              <a:t>	</a:t>
            </a:r>
            <a:r>
              <a:rPr lang="pl-PL" altLang="pl-PL" sz="1600"/>
              <a:t>CONTENT (</a:t>
            </a:r>
            <a:r>
              <a:rPr lang="pl-PL" altLang="pl-PL" sz="1600" i="1"/>
              <a:t>Spis treści)</a:t>
            </a:r>
            <a:endParaRPr lang="pl-PL" altLang="pl-PL" sz="1600"/>
          </a:p>
          <a:p>
            <a:pPr algn="ctr" eaLnBrk="1" hangingPunct="1">
              <a:buFontTx/>
              <a:buNone/>
            </a:pPr>
            <a:endParaRPr lang="pl-PL" altLang="pl-PL" sz="1800">
              <a:solidFill>
                <a:srgbClr val="99FF33"/>
              </a:solidFill>
            </a:endParaRPr>
          </a:p>
          <a:p>
            <a:pPr eaLnBrk="1" hangingPunct="1">
              <a:buFontTx/>
              <a:buNone/>
            </a:pPr>
            <a:r>
              <a:rPr lang="pl-PL" altLang="pl-PL" sz="2400" b="1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3.2.S.1</a:t>
            </a:r>
            <a:r>
              <a:rPr lang="en-GB" altLang="pl-PL" sz="2400">
                <a:solidFill>
                  <a:srgbClr val="99FF33"/>
                </a:solidFill>
              </a:rPr>
              <a:t>	</a:t>
            </a:r>
            <a:r>
              <a:rPr lang="pl-PL" altLang="pl-PL" sz="2400">
                <a:solidFill>
                  <a:srgbClr val="99FF33"/>
                </a:solidFill>
              </a:rPr>
              <a:t> </a:t>
            </a:r>
            <a:r>
              <a:rPr lang="en-GB" altLang="pl-PL" sz="2400" b="1">
                <a:solidFill>
                  <a:srgbClr val="99FF33"/>
                </a:solidFill>
              </a:rPr>
              <a:t>General Information</a:t>
            </a:r>
            <a:r>
              <a:rPr lang="pl-PL" altLang="pl-PL" sz="2400"/>
              <a:t> </a:t>
            </a:r>
            <a:r>
              <a:rPr lang="pl-PL" altLang="pl-PL" sz="2000" i="1">
                <a:solidFill>
                  <a:srgbClr val="99FF33"/>
                </a:solidFill>
                <a:latin typeface="Times New Roman" panose="02020603050405020304" pitchFamily="18" charset="0"/>
              </a:rPr>
              <a:t>(Informacje ogólne)								</a:t>
            </a:r>
            <a:r>
              <a:rPr lang="pl-PL" altLang="pl-PL" sz="1800" i="1">
                <a:solidFill>
                  <a:srgbClr val="99FF33"/>
                </a:solidFill>
                <a:latin typeface="Times New Roman" panose="02020603050405020304" pitchFamily="18" charset="0"/>
              </a:rPr>
              <a:t>		</a:t>
            </a:r>
            <a:endParaRPr lang="en-GB" altLang="pl-PL" sz="2000"/>
          </a:p>
          <a:p>
            <a:pPr eaLnBrk="1" hangingPunct="1"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3.2.S.1.1</a:t>
            </a:r>
            <a:r>
              <a:rPr lang="pl-PL" altLang="pl-PL" sz="2000"/>
              <a:t>    	</a:t>
            </a:r>
            <a:r>
              <a:rPr lang="en-GB" altLang="pl-PL" sz="2000"/>
              <a:t>Nomenclature</a:t>
            </a:r>
            <a:r>
              <a:rPr lang="pl-PL" altLang="pl-PL" sz="2000"/>
              <a:t> </a:t>
            </a:r>
            <a:r>
              <a:rPr lang="pl-PL" altLang="pl-PL" sz="2000" i="1">
                <a:latin typeface="Times New Roman" panose="02020603050405020304" pitchFamily="18" charset="0"/>
              </a:rPr>
              <a:t>(Nazewnictwo, nomenklatura)										</a:t>
            </a:r>
            <a:r>
              <a:rPr lang="pl-PL" altLang="pl-PL" sz="1600"/>
              <a:t>- międzynarodowa nazwa niezastrzeżona (INN)				- nazwa farmakopealna						- nazwa(-y) chemiczna(-e)						- kod firmy lub laboratorium						- inne nazwy: nazwa krajowa, United States Adopted Name (USAN)			      Japanese Accepted Name (JAN)				- numer w Chemical Abstracts Service (CAS)</a:t>
            </a:r>
            <a:endParaRPr lang="pl-PL" altLang="pl-PL" sz="2800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0725614-ABCE-D853-7D43-858FD8EC11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5192CEDB-35D2-D850-1CF9-3DB4EF7032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412875"/>
            <a:ext cx="8229600" cy="49974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1600"/>
              <a:t>	CONTENT (</a:t>
            </a:r>
            <a:r>
              <a:rPr lang="pl-PL" altLang="pl-PL" sz="1600" i="1"/>
              <a:t>Spis treści)</a:t>
            </a:r>
            <a:r>
              <a:rPr lang="pl-PL" altLang="pl-PL" sz="1800" i="1"/>
              <a:t>	</a:t>
            </a:r>
          </a:p>
          <a:p>
            <a:pPr algn="ctr" eaLnBrk="1" hangingPunct="1"/>
            <a:endParaRPr lang="pl-PL" altLang="pl-PL" sz="2000" i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400" b="1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3.2.S.1</a:t>
            </a:r>
            <a:r>
              <a:rPr lang="en-GB" altLang="pl-PL" sz="2400">
                <a:solidFill>
                  <a:srgbClr val="99FF33"/>
                </a:solidFill>
              </a:rPr>
              <a:t>	</a:t>
            </a:r>
            <a:r>
              <a:rPr lang="pl-PL" altLang="pl-PL" sz="2400">
                <a:solidFill>
                  <a:srgbClr val="99FF33"/>
                </a:solidFill>
              </a:rPr>
              <a:t> </a:t>
            </a:r>
            <a:r>
              <a:rPr lang="en-GB" altLang="pl-PL" sz="2400" b="1">
                <a:solidFill>
                  <a:srgbClr val="99FF33"/>
                </a:solidFill>
              </a:rPr>
              <a:t>General Information</a:t>
            </a:r>
            <a:r>
              <a:rPr lang="pl-PL" altLang="pl-PL" sz="2400"/>
              <a:t> </a:t>
            </a:r>
            <a:r>
              <a:rPr lang="pl-PL" altLang="pl-PL" sz="2000" i="1">
                <a:solidFill>
                  <a:srgbClr val="99FF33"/>
                </a:solidFill>
                <a:latin typeface="Times New Roman" panose="02020603050405020304" pitchFamily="18" charset="0"/>
              </a:rPr>
              <a:t>(Informacje ogólne)</a:t>
            </a:r>
            <a:r>
              <a:rPr lang="pl-PL" altLang="pl-PL" sz="2000">
                <a:solidFill>
                  <a:srgbClr val="99FF33"/>
                </a:solidFill>
                <a:latin typeface="Times New Roman" panose="02020603050405020304" pitchFamily="18" charset="0"/>
              </a:rPr>
              <a:t> c.d.					</a:t>
            </a:r>
            <a:r>
              <a:rPr lang="pl-PL" altLang="pl-PL" sz="1800" i="1">
                <a:solidFill>
                  <a:srgbClr val="99FF33"/>
                </a:solidFill>
                <a:latin typeface="Times New Roman" panose="02020603050405020304" pitchFamily="18" charset="0"/>
              </a:rPr>
              <a:t>												</a:t>
            </a:r>
            <a:r>
              <a:rPr lang="en-GB" altLang="pl-PL" sz="2000"/>
              <a:t>3.2.S.1.2</a:t>
            </a:r>
            <a:r>
              <a:rPr lang="pl-PL" altLang="pl-PL" sz="2000"/>
              <a:t>   </a:t>
            </a:r>
            <a:r>
              <a:rPr lang="en-GB" altLang="pl-PL" sz="2000"/>
              <a:t>Chemical structure</a:t>
            </a:r>
            <a:r>
              <a:rPr lang="pl-PL" altLang="pl-PL" sz="2000"/>
              <a:t> </a:t>
            </a:r>
            <a:r>
              <a:rPr lang="pl-PL" altLang="pl-PL" sz="1800" i="1">
                <a:latin typeface="Times New Roman" panose="02020603050405020304" pitchFamily="18" charset="0"/>
              </a:rPr>
              <a:t>(Struktura chemiczna)</a:t>
            </a:r>
            <a:r>
              <a:rPr lang="pl-PL" altLang="pl-PL" sz="1600" i="1">
                <a:latin typeface="Times New Roman" panose="02020603050405020304" pitchFamily="18" charset="0"/>
              </a:rPr>
              <a:t>					</a:t>
            </a:r>
            <a:r>
              <a:rPr lang="pl-PL" altLang="pl-PL" sz="1800">
                <a:latin typeface="Times New Roman" panose="02020603050405020304" pitchFamily="18" charset="0"/>
              </a:rPr>
              <a:t>					  	    	 </a:t>
            </a:r>
            <a:r>
              <a:rPr lang="pl-PL" altLang="pl-PL" sz="1600"/>
              <a:t>- wzór strukturalny uwzględniający wszystkie rodzaje izomerii		 - wzór sumaryczny					                  	     	 - masa cząsteczkowa	</a:t>
            </a:r>
            <a:r>
              <a:rPr lang="pl-PL" altLang="pl-PL" sz="1000"/>
              <a:t>												    </a:t>
            </a:r>
            <a:r>
              <a:rPr lang="pl-PL" altLang="pl-PL" sz="1600" b="1"/>
              <a:t>Biotech</a:t>
            </a:r>
            <a:r>
              <a:rPr lang="pl-PL" altLang="pl-PL" sz="1600"/>
              <a:t> - sekwencja aminokwasów, miejsca glikozylowania lub 		                   innych modyfikacji potranslacyjnych, masa cząsteczkowa						             		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	</a:t>
            </a:r>
            <a:r>
              <a:rPr lang="en-GB" altLang="pl-PL" sz="2000"/>
              <a:t>3.2.S.1.3</a:t>
            </a:r>
            <a:r>
              <a:rPr lang="pl-PL" altLang="pl-PL" sz="2000"/>
              <a:t>    </a:t>
            </a:r>
            <a:r>
              <a:rPr lang="en-GB" altLang="pl-PL" sz="2000"/>
              <a:t>General properties</a:t>
            </a:r>
            <a:r>
              <a:rPr lang="pl-PL" altLang="pl-PL" sz="1600" i="1"/>
              <a:t> </a:t>
            </a:r>
            <a:r>
              <a:rPr lang="pl-PL" altLang="pl-PL" sz="1800" i="1">
                <a:latin typeface="Times New Roman" panose="02020603050405020304" pitchFamily="18" charset="0"/>
              </a:rPr>
              <a:t>(Właściwości ogólne)</a:t>
            </a:r>
            <a:r>
              <a:rPr lang="pl-PL" altLang="pl-PL" sz="1600" i="1">
                <a:latin typeface="Times New Roman" panose="02020603050405020304" pitchFamily="18" charset="0"/>
              </a:rPr>
              <a:t>		</a:t>
            </a:r>
            <a:r>
              <a:rPr lang="pl-PL" altLang="pl-PL" sz="1600">
                <a:latin typeface="Times New Roman" panose="02020603050405020304" pitchFamily="18" charset="0"/>
              </a:rPr>
              <a:t>										</a:t>
            </a:r>
            <a:r>
              <a:rPr lang="pl-PL" altLang="pl-PL" sz="1600"/>
              <a:t>- właściwości fizykochemiczne						- inne istotne właściwości						- aktywność biologiczna (szczególnie w przypadku Biotech)</a:t>
            </a:r>
            <a:endParaRPr lang="pl-PL" altLang="pl-PL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605A77C-CA15-922E-8E47-3E46030B1C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AE0D16F7-E43D-9B51-335C-00DA499C6B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pl-PL" altLang="pl-PL" sz="1600"/>
              <a:t>			       CONTENT (</a:t>
            </a:r>
            <a:r>
              <a:rPr lang="pl-PL" altLang="pl-PL" sz="1600" i="1"/>
              <a:t>Spis treści c.d.)																							</a:t>
            </a:r>
            <a:endParaRPr lang="pl-PL" altLang="pl-PL" sz="1600">
              <a:solidFill>
                <a:srgbClr val="99FF33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800" b="1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3.2.S.2</a:t>
            </a:r>
            <a:r>
              <a:rPr lang="en-GB" altLang="pl-PL" sz="2400">
                <a:solidFill>
                  <a:srgbClr val="99FF33"/>
                </a:solidFill>
              </a:rPr>
              <a:t>	</a:t>
            </a:r>
            <a:r>
              <a:rPr lang="pl-PL" altLang="pl-PL" sz="2400">
                <a:solidFill>
                  <a:srgbClr val="99FF33"/>
                </a:solidFill>
              </a:rPr>
              <a:t> </a:t>
            </a:r>
            <a:r>
              <a:rPr lang="en-GB" altLang="pl-PL" sz="2400" b="1">
                <a:solidFill>
                  <a:srgbClr val="99FF33"/>
                </a:solidFill>
              </a:rPr>
              <a:t>Manufacture</a:t>
            </a:r>
            <a:r>
              <a:rPr lang="pl-PL" altLang="pl-PL" sz="2400">
                <a:solidFill>
                  <a:srgbClr val="99FF33"/>
                </a:solidFill>
              </a:rPr>
              <a:t> </a:t>
            </a:r>
            <a:r>
              <a:rPr lang="pl-PL" altLang="pl-PL" sz="2000" i="1">
                <a:solidFill>
                  <a:srgbClr val="99FF33"/>
                </a:solidFill>
                <a:latin typeface="Times New Roman" panose="02020603050405020304" pitchFamily="18" charset="0"/>
              </a:rPr>
              <a:t>(Wytwarzanie)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pl-PL" sz="1800" i="1">
              <a:solidFill>
                <a:srgbClr val="99FF33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3.2.S.2.1	</a:t>
            </a:r>
            <a:r>
              <a:rPr lang="pl-PL" altLang="pl-PL" sz="2000"/>
              <a:t>  Manufacturer(s)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		 </a:t>
            </a:r>
            <a:r>
              <a:rPr lang="en-GB" altLang="pl-PL" sz="2400"/>
              <a:t> </a:t>
            </a:r>
            <a:r>
              <a:rPr lang="pl-PL" altLang="pl-PL" sz="1800" i="1">
                <a:latin typeface="Times New Roman" panose="02020603050405020304" pitchFamily="18" charset="0"/>
              </a:rPr>
              <a:t>(Nazwa i adres wytwórców)													</a:t>
            </a:r>
            <a:r>
              <a:rPr lang="pl-PL" altLang="pl-PL" sz="1600"/>
              <a:t>Nazwa, adres i zakres odpowiedzialności każdego wytwórcy,	łącznie 		z wytwórcami kontraktowymi, oraz proponowane miejsce produkcji 		lub zakład biorący udział w wytwarzaniu i w procesie kontroli</a:t>
            </a:r>
            <a:endParaRPr lang="pl-PL" altLang="pl-PL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66BA4338-8692-A71D-D3DB-BEF3B59C32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B58A6D84-9CEE-92C8-9008-33B311B5B4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pl-PL" altLang="pl-PL" sz="1800"/>
              <a:t>			    </a:t>
            </a:r>
            <a:r>
              <a:rPr lang="pl-PL" altLang="pl-PL" sz="1600"/>
              <a:t>CONTENT (</a:t>
            </a:r>
            <a:r>
              <a:rPr lang="pl-PL" altLang="pl-PL" sz="1600" i="1"/>
              <a:t>Spis treści c.d.)</a:t>
            </a:r>
            <a:r>
              <a:rPr lang="pl-PL" altLang="pl-PL" sz="2000" i="1"/>
              <a:t>					</a:t>
            </a:r>
            <a:endParaRPr lang="pl-PL" altLang="pl-PL" sz="2000">
              <a:solidFill>
                <a:srgbClr val="99FF33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800" b="1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3.2.S.2</a:t>
            </a:r>
            <a:r>
              <a:rPr lang="en-GB" altLang="pl-PL" sz="2400">
                <a:solidFill>
                  <a:srgbClr val="99FF33"/>
                </a:solidFill>
              </a:rPr>
              <a:t>	</a:t>
            </a:r>
            <a:r>
              <a:rPr lang="pl-PL" altLang="pl-PL" sz="2400">
                <a:solidFill>
                  <a:srgbClr val="99FF33"/>
                </a:solidFill>
              </a:rPr>
              <a:t>  </a:t>
            </a:r>
            <a:r>
              <a:rPr lang="en-GB" altLang="pl-PL" sz="2400" b="1">
                <a:solidFill>
                  <a:srgbClr val="99FF33"/>
                </a:solidFill>
              </a:rPr>
              <a:t>Manufacture</a:t>
            </a:r>
            <a:r>
              <a:rPr lang="pl-PL" altLang="pl-PL" sz="2400">
                <a:solidFill>
                  <a:srgbClr val="99FF33"/>
                </a:solidFill>
              </a:rPr>
              <a:t> </a:t>
            </a:r>
            <a:r>
              <a:rPr lang="pl-PL" altLang="pl-PL" sz="2000" i="1">
                <a:solidFill>
                  <a:srgbClr val="99FF33"/>
                </a:solidFill>
                <a:latin typeface="Times New Roman" panose="02020603050405020304" pitchFamily="18" charset="0"/>
              </a:rPr>
              <a:t>(Wytwarzanie)</a:t>
            </a:r>
            <a:r>
              <a:rPr lang="pl-PL" altLang="pl-PL" sz="1800" i="1">
                <a:solidFill>
                  <a:srgbClr val="99FF33"/>
                </a:solidFill>
                <a:latin typeface="Times New Roman" panose="02020603050405020304" pitchFamily="18" charset="0"/>
              </a:rPr>
              <a:t> </a:t>
            </a:r>
            <a:r>
              <a:rPr lang="pl-PL" altLang="pl-PL" sz="1800">
                <a:solidFill>
                  <a:srgbClr val="99FF33"/>
                </a:solidFill>
              </a:rPr>
              <a:t>c.d.																	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3.2.S.2.2	</a:t>
            </a:r>
            <a:r>
              <a:rPr lang="pl-PL" altLang="pl-PL" sz="2000"/>
              <a:t>  </a:t>
            </a:r>
            <a:r>
              <a:rPr lang="en-GB" altLang="pl-PL" sz="2000"/>
              <a:t>Description of Manufacturing Methods and</a:t>
            </a:r>
            <a:r>
              <a:rPr lang="en-GB" altLang="pl-PL" sz="1800"/>
              <a:t> </a:t>
            </a:r>
            <a:r>
              <a:rPr lang="pl-PL" altLang="pl-PL" sz="1800"/>
              <a:t>		  	  </a:t>
            </a:r>
            <a:r>
              <a:rPr lang="en-GB" altLang="pl-PL" sz="2000"/>
              <a:t>Process controls</a:t>
            </a:r>
            <a:r>
              <a:rPr lang="pl-PL" altLang="pl-PL" sz="1800" i="1"/>
              <a:t> </a:t>
            </a:r>
            <a:r>
              <a:rPr lang="pl-PL" altLang="pl-PL" sz="1800" i="1">
                <a:latin typeface="Times New Roman" panose="02020603050405020304" pitchFamily="18" charset="0"/>
              </a:rPr>
              <a:t>(Opis procesu wytwarzania i jego kontroli)</a:t>
            </a:r>
            <a:r>
              <a:rPr lang="pl-PL" altLang="pl-PL" sz="1800" i="1"/>
              <a:t> 		   </a:t>
            </a:r>
            <a:r>
              <a:rPr lang="pl-PL" altLang="pl-PL" sz="1400" i="1">
                <a:solidFill>
                  <a:srgbClr val="FF3399"/>
                </a:solidFill>
              </a:rPr>
              <a:t>(Szczegółowy opis w Restricted Part of ASMF)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pl-PL" sz="1400">
              <a:solidFill>
                <a:srgbClr val="FF3399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3.2.S.2.2.1</a:t>
            </a:r>
            <a:r>
              <a:rPr lang="pl-PL" altLang="pl-PL" sz="2000"/>
              <a:t> </a:t>
            </a:r>
            <a:r>
              <a:rPr lang="en-GB" altLang="pl-PL" sz="2000"/>
              <a:t> </a:t>
            </a:r>
            <a:r>
              <a:rPr lang="pl-PL" altLang="pl-PL" sz="2000"/>
              <a:t>	  Schematic presentation of process				  </a:t>
            </a:r>
            <a:r>
              <a:rPr lang="pl-PL" altLang="pl-PL" sz="1800" i="1">
                <a:latin typeface="Times New Roman" panose="02020603050405020304" pitchFamily="18" charset="0"/>
              </a:rPr>
              <a:t>(Schematyczna, blokowa  prezentacja procesu)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altLang="pl-PL" sz="1800" i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3.2.S.2.2.2	</a:t>
            </a:r>
            <a:r>
              <a:rPr lang="pl-PL" altLang="pl-PL" sz="2000"/>
              <a:t>  </a:t>
            </a:r>
            <a:r>
              <a:rPr lang="en-GB" altLang="pl-PL" sz="2000"/>
              <a:t>A short description of the processes</a:t>
            </a:r>
            <a:r>
              <a:rPr lang="pl-PL" altLang="pl-PL" sz="2400"/>
              <a:t> 			  	  </a:t>
            </a:r>
            <a:r>
              <a:rPr lang="pl-PL" altLang="pl-PL" sz="1800" i="1">
                <a:latin typeface="Times New Roman" panose="02020603050405020304" pitchFamily="18" charset="0"/>
              </a:rPr>
              <a:t>(Krótki opis procesu)</a:t>
            </a:r>
            <a:r>
              <a:rPr lang="en-GB" altLang="pl-PL" sz="2400"/>
              <a:t> </a:t>
            </a:r>
            <a:endParaRPr lang="pl-PL" altLang="pl-PL" sz="1800">
              <a:solidFill>
                <a:srgbClr val="99FF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>
            <a:extLst>
              <a:ext uri="{FF2B5EF4-FFF2-40B4-BE49-F238E27FC236}">
                <a16:creationId xmlns:a16="http://schemas.microsoft.com/office/drawing/2014/main" id="{1E2E413A-CE06-E898-3983-64B867109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86570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25603" name="Rectangle 7">
            <a:extLst>
              <a:ext uri="{FF2B5EF4-FFF2-40B4-BE49-F238E27FC236}">
                <a16:creationId xmlns:a16="http://schemas.microsoft.com/office/drawing/2014/main" id="{0336EB21-30F9-13DB-B7FF-1FA5E304F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7704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graphicFrame>
        <p:nvGraphicFramePr>
          <p:cNvPr id="25604" name="Object 6">
            <a:extLst>
              <a:ext uri="{FF2B5EF4-FFF2-40B4-BE49-F238E27FC236}">
                <a16:creationId xmlns:a16="http://schemas.microsoft.com/office/drawing/2014/main" id="{EA8AEFE6-2467-011F-A132-D05C01F55B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9651" y="333376"/>
          <a:ext cx="4340225" cy="604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SIS/Draw Sketch" r:id="rId2" imgW="5896610" imgH="8224520" progId="ISISServer">
                  <p:embed/>
                </p:oleObj>
              </mc:Choice>
              <mc:Fallback>
                <p:oleObj name="ISIS/Draw Sketch" r:id="rId2" imgW="5896610" imgH="8224520" progId="ISISServer">
                  <p:embed/>
                  <p:pic>
                    <p:nvPicPr>
                      <p:cNvPr id="25604" name="Object 6">
                        <a:extLst>
                          <a:ext uri="{FF2B5EF4-FFF2-40B4-BE49-F238E27FC236}">
                            <a16:creationId xmlns:a16="http://schemas.microsoft.com/office/drawing/2014/main" id="{EA8AEFE6-2467-011F-A132-D05C01F55B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651" y="333376"/>
                        <a:ext cx="4340225" cy="604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 Box 8">
            <a:extLst>
              <a:ext uri="{FF2B5EF4-FFF2-40B4-BE49-F238E27FC236}">
                <a16:creationId xmlns:a16="http://schemas.microsoft.com/office/drawing/2014/main" id="{2B6AA021-7828-CDAD-A2F9-FC626142F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438" y="274638"/>
            <a:ext cx="145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3600">
                <a:solidFill>
                  <a:srgbClr val="FFFFFF"/>
                </a:solidFill>
              </a:rPr>
              <a:t>ASMF</a:t>
            </a:r>
          </a:p>
        </p:txBody>
      </p:sp>
      <p:sp>
        <p:nvSpPr>
          <p:cNvPr id="25606" name="Text Box 9">
            <a:extLst>
              <a:ext uri="{FF2B5EF4-FFF2-40B4-BE49-F238E27FC236}">
                <a16:creationId xmlns:a16="http://schemas.microsoft.com/office/drawing/2014/main" id="{14221DD0-06F4-39EE-199C-5FB9CF837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1850" y="128905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  <p:sp>
        <p:nvSpPr>
          <p:cNvPr id="25607" name="Text Box 10">
            <a:extLst>
              <a:ext uri="{FF2B5EF4-FFF2-40B4-BE49-F238E27FC236}">
                <a16:creationId xmlns:a16="http://schemas.microsoft.com/office/drawing/2014/main" id="{1C84CF25-035F-EC1E-6686-0D8D800DC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663" y="1431925"/>
            <a:ext cx="3803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pl-PL" sz="1800">
                <a:solidFill>
                  <a:srgbClr val="99FF33"/>
                </a:solidFill>
              </a:rPr>
              <a:t>3.2.S.2.2.1</a:t>
            </a:r>
            <a:r>
              <a:rPr lang="pl-PL" altLang="pl-PL" sz="1800">
                <a:solidFill>
                  <a:srgbClr val="99FF33"/>
                </a:solidFill>
              </a:rPr>
              <a:t> </a:t>
            </a:r>
            <a:r>
              <a:rPr lang="en-GB" altLang="pl-PL" sz="1800">
                <a:solidFill>
                  <a:srgbClr val="99FF33"/>
                </a:solidFill>
              </a:rPr>
              <a:t> Schematic presentation</a:t>
            </a:r>
            <a:endParaRPr lang="pl-PL" altLang="pl-PL" sz="1800">
              <a:solidFill>
                <a:srgbClr val="99FF33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pl-PL" sz="1800">
                <a:solidFill>
                  <a:srgbClr val="99FF33"/>
                </a:solidFill>
              </a:rPr>
              <a:t> of processes</a:t>
            </a:r>
            <a:endParaRPr lang="pl-PL" altLang="pl-PL" sz="1800">
              <a:solidFill>
                <a:srgbClr val="99FF33"/>
              </a:solidFill>
            </a:endParaRPr>
          </a:p>
        </p:txBody>
      </p:sp>
      <p:sp>
        <p:nvSpPr>
          <p:cNvPr id="25608" name="Line 14">
            <a:extLst>
              <a:ext uri="{FF2B5EF4-FFF2-40B4-BE49-F238E27FC236}">
                <a16:creationId xmlns:a16="http://schemas.microsoft.com/office/drawing/2014/main" id="{1FEF4E14-9362-0977-A130-0261A5ECE5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3" y="594995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Line 15">
            <a:extLst>
              <a:ext uri="{FF2B5EF4-FFF2-40B4-BE49-F238E27FC236}">
                <a16:creationId xmlns:a16="http://schemas.microsoft.com/office/drawing/2014/main" id="{39F8925F-2AD7-94BE-002D-BED738D8D0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5189" y="594995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Line 16">
            <a:extLst>
              <a:ext uri="{FF2B5EF4-FFF2-40B4-BE49-F238E27FC236}">
                <a16:creationId xmlns:a16="http://schemas.microsoft.com/office/drawing/2014/main" id="{70A69593-2D0C-448D-FA2F-C0B0EBB7FAE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5189" y="6453188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Line 17">
            <a:extLst>
              <a:ext uri="{FF2B5EF4-FFF2-40B4-BE49-F238E27FC236}">
                <a16:creationId xmlns:a16="http://schemas.microsoft.com/office/drawing/2014/main" id="{64429A0A-BFAD-F3C3-D049-11FA113118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594995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Line 19">
            <a:extLst>
              <a:ext uri="{FF2B5EF4-FFF2-40B4-BE49-F238E27FC236}">
                <a16:creationId xmlns:a16="http://schemas.microsoft.com/office/drawing/2014/main" id="{E0373C6B-C818-5562-2155-48AEABD664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5949950"/>
            <a:ext cx="0" cy="503238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Line 20">
            <a:extLst>
              <a:ext uri="{FF2B5EF4-FFF2-40B4-BE49-F238E27FC236}">
                <a16:creationId xmlns:a16="http://schemas.microsoft.com/office/drawing/2014/main" id="{DB0DFABE-8615-2615-D837-0AA9EB238FB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5189" y="6453188"/>
            <a:ext cx="1584325" cy="0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Line 21">
            <a:extLst>
              <a:ext uri="{FF2B5EF4-FFF2-40B4-BE49-F238E27FC236}">
                <a16:creationId xmlns:a16="http://schemas.microsoft.com/office/drawing/2014/main" id="{9D8EAC41-EEE4-70F6-7062-49B53D917A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9513" y="5949950"/>
            <a:ext cx="0" cy="503238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Line 22">
            <a:extLst>
              <a:ext uri="{FF2B5EF4-FFF2-40B4-BE49-F238E27FC236}">
                <a16:creationId xmlns:a16="http://schemas.microsoft.com/office/drawing/2014/main" id="{BB5375D0-CE37-C8B0-40ED-3C0BAAFF8C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5189" y="5949950"/>
            <a:ext cx="1584325" cy="0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59E9885-412D-03A8-4DDB-9A0165EEC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51E1FC25-4AF1-F45D-C5E0-4030D2CB93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052514"/>
            <a:ext cx="8229600" cy="60483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pl-PL" altLang="pl-PL" sz="1600"/>
              <a:t>CONTENT (</a:t>
            </a:r>
            <a:r>
              <a:rPr lang="pl-PL" altLang="pl-PL" sz="1600" i="1"/>
              <a:t>Spis treści c.d.)</a:t>
            </a:r>
            <a:r>
              <a:rPr lang="pl-PL" altLang="pl-PL" i="1"/>
              <a:t>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pl-PL" altLang="pl-PL" sz="1800" i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400" b="1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3.2.S.3</a:t>
            </a:r>
            <a:r>
              <a:rPr lang="en-GB" altLang="pl-PL" sz="2400">
                <a:solidFill>
                  <a:srgbClr val="99FF33"/>
                </a:solidFill>
              </a:rPr>
              <a:t>	</a:t>
            </a:r>
            <a:r>
              <a:rPr lang="pl-PL" altLang="pl-PL" sz="2400">
                <a:solidFill>
                  <a:srgbClr val="99FF33"/>
                </a:solidFill>
              </a:rPr>
              <a:t>	</a:t>
            </a:r>
            <a:r>
              <a:rPr lang="en-GB" altLang="pl-PL" sz="2400" b="1">
                <a:solidFill>
                  <a:srgbClr val="99FF33"/>
                </a:solidFill>
              </a:rPr>
              <a:t>Characterisation</a:t>
            </a:r>
            <a:r>
              <a:rPr lang="pl-PL" altLang="pl-PL" sz="2400" b="1">
                <a:solidFill>
                  <a:srgbClr val="99FF33"/>
                </a:solidFill>
              </a:rPr>
              <a:t>				</a:t>
            </a:r>
            <a:endParaRPr lang="en-GB" altLang="pl-PL" sz="2400" b="1">
              <a:solidFill>
                <a:srgbClr val="99FF33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</a:t>
            </a:r>
            <a:r>
              <a:rPr lang="en-GB" altLang="pl-PL" sz="2000"/>
              <a:t>3.2.S.3.1	Elucidation of Structure and other Characteristics</a:t>
            </a:r>
            <a:r>
              <a:rPr lang="pl-PL" altLang="pl-PL" sz="2400"/>
              <a:t>     				</a:t>
            </a:r>
            <a:r>
              <a:rPr lang="pl-PL" altLang="pl-PL" sz="1600" i="1">
                <a:latin typeface="Times New Roman" panose="02020603050405020304" pitchFamily="18" charset="0"/>
              </a:rPr>
              <a:t>(Wyjaśnienie </a:t>
            </a:r>
            <a:r>
              <a:rPr lang="pl-PL" altLang="pl-PL" sz="1400" i="1">
                <a:latin typeface="Times New Roman" panose="02020603050405020304" pitchFamily="18" charset="0"/>
              </a:rPr>
              <a:t>struktury</a:t>
            </a:r>
            <a:r>
              <a:rPr lang="pl-PL" altLang="pl-PL" sz="1600" i="1">
                <a:latin typeface="Times New Roman" panose="02020603050405020304" pitchFamily="18" charset="0"/>
              </a:rPr>
              <a:t> i inna charakterystyka)	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1600" i="1">
                <a:latin typeface="Times New Roman" panose="02020603050405020304" pitchFamily="18" charset="0"/>
              </a:rPr>
              <a:t>	</a:t>
            </a:r>
            <a:r>
              <a:rPr lang="pl-PL" altLang="pl-PL" sz="1800"/>
              <a:t>Nie jest konieczne udowodnienie struktury gdy substancja jest farmakopealna lub znana. Należy wtedy przedstawić</a:t>
            </a:r>
            <a:r>
              <a:rPr lang="pl-PL" altLang="pl-PL" sz="1600"/>
              <a:t> </a:t>
            </a:r>
            <a:r>
              <a:rPr lang="pl-PL" altLang="pl-PL" sz="1800"/>
              <a:t>:</a:t>
            </a:r>
            <a:r>
              <a:rPr lang="pl-PL" altLang="pl-PL" sz="1800">
                <a:solidFill>
                  <a:srgbClr val="FF3399"/>
                </a:solidFill>
                <a:latin typeface="Times New Roman" panose="02020603050405020304" pitchFamily="18" charset="0"/>
              </a:rPr>
              <a:t>										</a:t>
            </a:r>
            <a:r>
              <a:rPr lang="pl-PL" altLang="pl-PL" sz="1600">
                <a:latin typeface="Times New Roman" panose="02020603050405020304" pitchFamily="18" charset="0"/>
              </a:rPr>
              <a:t>	</a:t>
            </a:r>
            <a:r>
              <a:rPr lang="pl-PL" altLang="pl-PL" sz="1600"/>
              <a:t>- specyficzne testy tożsamości w porównaniu do substancji wzorcowej 		  (np. CRS) opisanej  dokładnie w ASMF</a:t>
            </a:r>
            <a:r>
              <a:rPr lang="pl-PL" altLang="pl-PL" sz="1600">
                <a:latin typeface="Times New Roman" panose="02020603050405020304" pitchFamily="18" charset="0"/>
              </a:rPr>
              <a:t>													</a:t>
            </a:r>
            <a:r>
              <a:rPr lang="pl-PL" altLang="pl-PL" sz="1600"/>
              <a:t>- lub/i testy tożsamości wykonane wg. farmakopei kraju trzeciego jeśli 		  substancja nie jest opisana w Ph. Eur. ani w narodowej</a:t>
            </a:r>
            <a:r>
              <a:rPr lang="pl-PL" altLang="pl-PL" sz="160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pl-PL" altLang="pl-PL" sz="16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altLang="pl-PL" sz="1600"/>
          </a:p>
          <a:p>
            <a:pPr eaLnBrk="1" hangingPunct="1">
              <a:lnSpc>
                <a:spcPct val="80000"/>
              </a:lnSpc>
            </a:pPr>
            <a:r>
              <a:rPr lang="en-GB" altLang="pl-PL" sz="1600">
                <a:solidFill>
                  <a:srgbClr val="111111"/>
                </a:solidFill>
              </a:rPr>
              <a:t>3.2.S.3.1.1	</a:t>
            </a:r>
            <a:r>
              <a:rPr lang="pl-PL" altLang="pl-PL" sz="1600">
                <a:solidFill>
                  <a:srgbClr val="111111"/>
                </a:solidFill>
              </a:rPr>
              <a:t>	</a:t>
            </a:r>
            <a:r>
              <a:rPr lang="en-GB" altLang="pl-PL" sz="1600">
                <a:solidFill>
                  <a:srgbClr val="111111"/>
                </a:solidFill>
              </a:rPr>
              <a:t>Elemental analysis</a:t>
            </a:r>
            <a:endParaRPr lang="pl-PL" altLang="pl-PL" sz="1600">
              <a:solidFill>
                <a:srgbClr val="11111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pl-PL" sz="1600">
                <a:solidFill>
                  <a:srgbClr val="111111"/>
                </a:solidFill>
              </a:rPr>
              <a:t>3.2.S.3.1.2</a:t>
            </a:r>
            <a:r>
              <a:rPr lang="pl-PL" altLang="pl-PL" sz="1600">
                <a:solidFill>
                  <a:srgbClr val="111111"/>
                </a:solidFill>
              </a:rPr>
              <a:t>	</a:t>
            </a:r>
            <a:r>
              <a:rPr lang="en-GB" altLang="pl-PL" sz="1600">
                <a:solidFill>
                  <a:srgbClr val="111111"/>
                </a:solidFill>
              </a:rPr>
              <a:t>	Analysis of </a:t>
            </a:r>
            <a:r>
              <a:rPr lang="en-GB" altLang="pl-PL" sz="1600" baseline="30000">
                <a:solidFill>
                  <a:srgbClr val="111111"/>
                </a:solidFill>
              </a:rPr>
              <a:t>1</a:t>
            </a:r>
            <a:r>
              <a:rPr lang="en-GB" altLang="pl-PL" sz="1600">
                <a:solidFill>
                  <a:srgbClr val="111111"/>
                </a:solidFill>
              </a:rPr>
              <a:t>H-NMR spectrum</a:t>
            </a:r>
            <a:endParaRPr lang="pl-PL" altLang="pl-PL" sz="1600">
              <a:solidFill>
                <a:srgbClr val="11111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pl-PL" sz="1600">
                <a:solidFill>
                  <a:srgbClr val="111111"/>
                </a:solidFill>
              </a:rPr>
              <a:t>3.2.S.3.1.3	</a:t>
            </a:r>
            <a:r>
              <a:rPr lang="pl-PL" altLang="pl-PL" sz="1600">
                <a:solidFill>
                  <a:srgbClr val="111111"/>
                </a:solidFill>
              </a:rPr>
              <a:t>	</a:t>
            </a:r>
            <a:r>
              <a:rPr lang="en-GB" altLang="pl-PL" sz="1600">
                <a:solidFill>
                  <a:srgbClr val="111111"/>
                </a:solidFill>
              </a:rPr>
              <a:t>Analysis of </a:t>
            </a:r>
            <a:r>
              <a:rPr lang="en-GB" altLang="pl-PL" sz="1600" baseline="30000">
                <a:solidFill>
                  <a:srgbClr val="111111"/>
                </a:solidFill>
              </a:rPr>
              <a:t>13</a:t>
            </a:r>
            <a:r>
              <a:rPr lang="en-GB" altLang="pl-PL" sz="1600">
                <a:solidFill>
                  <a:srgbClr val="111111"/>
                </a:solidFill>
              </a:rPr>
              <a:t>C-NMR spectrum</a:t>
            </a:r>
          </a:p>
          <a:p>
            <a:pPr eaLnBrk="1" hangingPunct="1">
              <a:lnSpc>
                <a:spcPct val="80000"/>
              </a:lnSpc>
            </a:pPr>
            <a:r>
              <a:rPr lang="en-GB" altLang="pl-PL" sz="1600">
                <a:solidFill>
                  <a:srgbClr val="111111"/>
                </a:solidFill>
              </a:rPr>
              <a:t>3.2.S.3.1.4	</a:t>
            </a:r>
            <a:r>
              <a:rPr lang="pl-PL" altLang="pl-PL" sz="1600">
                <a:solidFill>
                  <a:srgbClr val="111111"/>
                </a:solidFill>
              </a:rPr>
              <a:t>	</a:t>
            </a:r>
            <a:r>
              <a:rPr lang="en-GB" altLang="pl-PL" sz="1600">
                <a:solidFill>
                  <a:srgbClr val="111111"/>
                </a:solidFill>
              </a:rPr>
              <a:t>Analysis of IR spectrum</a:t>
            </a:r>
            <a:endParaRPr lang="pl-PL" altLang="pl-PL" sz="1600">
              <a:solidFill>
                <a:srgbClr val="11111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pl-PL" sz="1600">
                <a:solidFill>
                  <a:srgbClr val="111111"/>
                </a:solidFill>
              </a:rPr>
              <a:t>3.2.S.3.1.5</a:t>
            </a:r>
            <a:r>
              <a:rPr lang="pl-PL" altLang="pl-PL" sz="1600">
                <a:solidFill>
                  <a:srgbClr val="111111"/>
                </a:solidFill>
              </a:rPr>
              <a:t>	</a:t>
            </a:r>
            <a:r>
              <a:rPr lang="en-GB" altLang="pl-PL" sz="1600">
                <a:solidFill>
                  <a:srgbClr val="111111"/>
                </a:solidFill>
              </a:rPr>
              <a:t>	Mass spectrometry</a:t>
            </a:r>
            <a:endParaRPr lang="pl-PL" altLang="pl-PL" sz="1600">
              <a:solidFill>
                <a:srgbClr val="11111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>
            <a:extLst>
              <a:ext uri="{FF2B5EF4-FFF2-40B4-BE49-F238E27FC236}">
                <a16:creationId xmlns:a16="http://schemas.microsoft.com/office/drawing/2014/main" id="{1DBDCF05-A0B9-400B-8ED5-23D308FA26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 dirty="0"/>
              <a:t>ROZDRABNIANIE</a:t>
            </a: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478C9B38-57CC-425C-9829-9AC9D516C4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39" y="1874520"/>
            <a:ext cx="10544161" cy="480060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l-PL" altLang="pl-PL" sz="1900" dirty="0"/>
              <a:t>	</a:t>
            </a:r>
            <a:r>
              <a:rPr lang="pl-PL" altLang="pl-PL" sz="2400" dirty="0"/>
              <a:t>Z natury ciał stałych wynika, że nie jest możliwe ich rozdrabnianie od bardzo dużych kawałków do bardzo małych w jednej rozdrabniarce. Rozdrabnianie musi być prowadzone etapami</a:t>
            </a:r>
          </a:p>
          <a:p>
            <a:pPr>
              <a:buFontTx/>
              <a:buNone/>
            </a:pPr>
            <a:endParaRPr lang="pl-PL" altLang="pl-PL" sz="1900" dirty="0"/>
          </a:p>
          <a:p>
            <a:pPr>
              <a:buFontTx/>
              <a:buNone/>
            </a:pPr>
            <a:endParaRPr lang="pl-PL" altLang="pl-PL" sz="600" dirty="0"/>
          </a:p>
          <a:p>
            <a:pPr>
              <a:buFontTx/>
              <a:buNone/>
            </a:pPr>
            <a:endParaRPr lang="pl-PL" altLang="pl-PL" sz="600" dirty="0"/>
          </a:p>
          <a:p>
            <a:pPr>
              <a:buFontTx/>
              <a:buNone/>
            </a:pPr>
            <a:endParaRPr lang="pl-PL" altLang="pl-PL" sz="600" dirty="0"/>
          </a:p>
          <a:p>
            <a:pPr>
              <a:buFontTx/>
              <a:buNone/>
            </a:pPr>
            <a:r>
              <a:rPr lang="pl-PL" altLang="pl-PL" sz="600" dirty="0"/>
              <a:t>		</a:t>
            </a:r>
          </a:p>
          <a:p>
            <a:pPr>
              <a:buFontTx/>
              <a:buNone/>
            </a:pPr>
            <a:endParaRPr lang="pl-PL" altLang="pl-PL" sz="600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6B2DDE7-65D1-430E-A96F-46CEEE10B960}"/>
              </a:ext>
            </a:extLst>
          </p:cNvPr>
          <p:cNvSpPr txBox="1"/>
          <p:nvPr/>
        </p:nvSpPr>
        <p:spPr>
          <a:xfrm>
            <a:off x="1343039" y="3429000"/>
            <a:ext cx="803397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pl-PL" altLang="pl-PL" sz="2000" b="1" dirty="0"/>
              <a:t>FAZY ROZDROBNIENIA :</a:t>
            </a:r>
          </a:p>
          <a:p>
            <a:pPr>
              <a:buFontTx/>
              <a:buNone/>
            </a:pPr>
            <a:r>
              <a:rPr lang="pl-PL" altLang="pl-PL" sz="2000" dirty="0"/>
              <a:t>1. Rozdrobnienie </a:t>
            </a:r>
            <a:r>
              <a:rPr lang="pl-PL" altLang="pl-PL" sz="2000" b="1" dirty="0"/>
              <a:t>wstępne – </a:t>
            </a:r>
            <a:r>
              <a:rPr lang="pl-PL" altLang="pl-PL" sz="2000" dirty="0"/>
              <a:t>bryły o średnicy 100 - 6 cm do 6 – 3 cm</a:t>
            </a:r>
          </a:p>
          <a:p>
            <a:pPr>
              <a:buFontTx/>
              <a:buNone/>
            </a:pPr>
            <a:r>
              <a:rPr lang="pl-PL" altLang="pl-PL" sz="2000" dirty="0"/>
              <a:t>2. Rozdrobnienie </a:t>
            </a:r>
            <a:r>
              <a:rPr lang="pl-PL" altLang="pl-PL" sz="2000" b="1" dirty="0"/>
              <a:t>średnie – </a:t>
            </a:r>
            <a:r>
              <a:rPr lang="pl-PL" altLang="pl-PL" sz="2000" dirty="0"/>
              <a:t>bryły o średnicy 6 - 3 cm do 10 – 0,5 mm</a:t>
            </a:r>
          </a:p>
          <a:p>
            <a:pPr>
              <a:buFontTx/>
              <a:buNone/>
            </a:pPr>
            <a:r>
              <a:rPr lang="pl-PL" altLang="pl-PL" sz="2000" dirty="0"/>
              <a:t>3. Rozdrobnienie </a:t>
            </a:r>
            <a:r>
              <a:rPr lang="pl-PL" altLang="pl-PL" sz="2000" b="1" dirty="0"/>
              <a:t>drobne – </a:t>
            </a:r>
            <a:r>
              <a:rPr lang="pl-PL" altLang="pl-PL" sz="2000" dirty="0"/>
              <a:t>bryły o średnicy poniżej 0,5 mm</a:t>
            </a:r>
          </a:p>
          <a:p>
            <a:pPr>
              <a:buFontTx/>
              <a:buNone/>
            </a:pPr>
            <a:r>
              <a:rPr lang="pl-PL" altLang="pl-PL" sz="2000" dirty="0"/>
              <a:t>4. Rozdrobnienie </a:t>
            </a:r>
            <a:r>
              <a:rPr lang="pl-PL" altLang="pl-PL" sz="2000" b="1" dirty="0"/>
              <a:t>koloidalne – </a:t>
            </a:r>
            <a:r>
              <a:rPr lang="pl-PL" altLang="pl-PL" sz="2000" dirty="0"/>
              <a:t>poniżej 0,1 mikrona</a:t>
            </a:r>
          </a:p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9B680A4-657A-460C-AD57-8FCC730226BC}"/>
              </a:ext>
            </a:extLst>
          </p:cNvPr>
          <p:cNvSpPr txBox="1"/>
          <p:nvPr/>
        </p:nvSpPr>
        <p:spPr>
          <a:xfrm>
            <a:off x="1220761" y="5520095"/>
            <a:ext cx="9105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Rozdrabnianie może być prowadzone w sposób </a:t>
            </a:r>
            <a:r>
              <a:rPr lang="pl-PL" sz="2400" b="1" dirty="0"/>
              <a:t>ciągły lub periodycznym</a:t>
            </a:r>
          </a:p>
        </p:txBody>
      </p:sp>
    </p:spTree>
    <p:extLst>
      <p:ext uri="{BB962C8B-B14F-4D97-AF65-F5344CB8AC3E}">
        <p14:creationId xmlns:p14="http://schemas.microsoft.com/office/powerpoint/2010/main" val="29476086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44E2D1E-6BC6-1428-CE11-023591C99E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81505BA1-5DB2-E073-49A0-5F7F26C95A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4"/>
            <a:ext cx="8229600" cy="49688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1600"/>
              <a:t>CONTENT (</a:t>
            </a:r>
            <a:r>
              <a:rPr lang="pl-PL" altLang="pl-PL" sz="1600" i="1"/>
              <a:t>Spis treści c.d.)</a:t>
            </a:r>
          </a:p>
          <a:p>
            <a:pPr algn="ctr" eaLnBrk="1" hangingPunct="1">
              <a:buFontTx/>
              <a:buNone/>
            </a:pPr>
            <a:endParaRPr lang="pl-PL" altLang="pl-PL" sz="1800" i="1"/>
          </a:p>
          <a:p>
            <a:pPr eaLnBrk="1" hangingPunct="1">
              <a:buFontTx/>
              <a:buNone/>
            </a:pPr>
            <a:r>
              <a:rPr lang="pl-PL" altLang="pl-PL" sz="2800"/>
              <a:t>	</a:t>
            </a:r>
            <a:r>
              <a:rPr lang="en-GB" altLang="pl-PL" sz="2400"/>
              <a:t>3.2.S.3.1.6</a:t>
            </a:r>
            <a:r>
              <a:rPr lang="pl-PL" altLang="pl-PL" sz="2400"/>
              <a:t>	</a:t>
            </a:r>
            <a:r>
              <a:rPr lang="en-GB" altLang="pl-PL" sz="2400"/>
              <a:t>	Isomerism</a:t>
            </a:r>
            <a:r>
              <a:rPr lang="pl-PL" altLang="pl-PL" sz="2400"/>
              <a:t>	</a:t>
            </a:r>
            <a:r>
              <a:rPr lang="pl-PL" altLang="pl-PL" sz="2800"/>
              <a:t>										</a:t>
            </a:r>
            <a:r>
              <a:rPr lang="pl-PL" altLang="pl-PL" sz="2000"/>
              <a:t>	</a:t>
            </a:r>
            <a:r>
              <a:rPr lang="en-GB" altLang="pl-PL" sz="2000">
                <a:solidFill>
                  <a:srgbClr val="111111"/>
                </a:solidFill>
              </a:rPr>
              <a:t>3.2.S.3.1.6.1	</a:t>
            </a:r>
            <a:r>
              <a:rPr lang="pl-PL" altLang="pl-PL" sz="2000">
                <a:solidFill>
                  <a:srgbClr val="111111"/>
                </a:solidFill>
              </a:rPr>
              <a:t>C</a:t>
            </a:r>
            <a:r>
              <a:rPr lang="en-GB" altLang="pl-PL" sz="2000">
                <a:solidFill>
                  <a:srgbClr val="111111"/>
                </a:solidFill>
              </a:rPr>
              <a:t>is-trans isomerism</a:t>
            </a:r>
            <a:r>
              <a:rPr lang="pl-PL" altLang="pl-PL" sz="2000">
                <a:solidFill>
                  <a:srgbClr val="111111"/>
                </a:solidFill>
              </a:rPr>
              <a:t>			</a:t>
            </a:r>
            <a:r>
              <a:rPr lang="en-GB" altLang="pl-PL" sz="2000">
                <a:solidFill>
                  <a:srgbClr val="111111"/>
                </a:solidFill>
              </a:rPr>
              <a:t>3.2.S.3.1.6.2	Optical isomeris</a:t>
            </a:r>
            <a:r>
              <a:rPr lang="pl-PL" altLang="pl-PL" sz="2000">
                <a:solidFill>
                  <a:srgbClr val="111111"/>
                </a:solidFill>
              </a:rPr>
              <a:t>m				</a:t>
            </a:r>
            <a:r>
              <a:rPr lang="pl-PL" altLang="pl-PL" sz="2800">
                <a:solidFill>
                  <a:srgbClr val="111111"/>
                </a:solidFill>
              </a:rPr>
              <a:t>	</a:t>
            </a:r>
            <a:endParaRPr lang="en-GB" altLang="pl-PL" sz="2800">
              <a:solidFill>
                <a:srgbClr val="111111"/>
              </a:solidFill>
            </a:endParaRPr>
          </a:p>
          <a:p>
            <a:pPr eaLnBrk="1" hangingPunct="1">
              <a:buFontTx/>
              <a:buNone/>
            </a:pPr>
            <a:r>
              <a:rPr lang="pl-PL" altLang="pl-PL" sz="2800"/>
              <a:t>	</a:t>
            </a:r>
            <a:r>
              <a:rPr lang="en-GB" altLang="pl-PL" sz="2400"/>
              <a:t>3.2.S.3.1.7	</a:t>
            </a:r>
            <a:r>
              <a:rPr lang="pl-PL" altLang="pl-PL" sz="2400"/>
              <a:t>	</a:t>
            </a:r>
            <a:r>
              <a:rPr lang="en-GB" altLang="pl-PL" sz="2400"/>
              <a:t>Physico-chemical characteristics</a:t>
            </a:r>
            <a:r>
              <a:rPr lang="pl-PL" altLang="pl-PL" sz="2000"/>
              <a:t>									</a:t>
            </a:r>
            <a:r>
              <a:rPr lang="pl-PL" altLang="pl-PL" sz="2000">
                <a:solidFill>
                  <a:srgbClr val="111111"/>
                </a:solidFill>
              </a:rPr>
              <a:t>3.2.S.3.1.7.1	Polymorphism </a:t>
            </a:r>
            <a:r>
              <a:rPr lang="pl-PL" altLang="pl-PL" sz="1800" i="1">
                <a:solidFill>
                  <a:srgbClr val="FF3399"/>
                </a:solidFill>
              </a:rPr>
              <a:t>(biodostępność)</a:t>
            </a:r>
            <a:r>
              <a:rPr lang="pl-PL" altLang="pl-PL" sz="2000" i="1">
                <a:solidFill>
                  <a:srgbClr val="111111"/>
                </a:solidFill>
              </a:rPr>
              <a:t>	</a:t>
            </a:r>
            <a:r>
              <a:rPr lang="pl-PL" altLang="pl-PL" sz="2000">
                <a:solidFill>
                  <a:srgbClr val="111111"/>
                </a:solidFill>
              </a:rPr>
              <a:t>		3.2.S.3.1.7.2	Solubility </a:t>
            </a:r>
            <a:r>
              <a:rPr lang="pl-PL" altLang="pl-PL" sz="1800" i="1">
                <a:solidFill>
                  <a:srgbClr val="FF3399"/>
                </a:solidFill>
              </a:rPr>
              <a:t>(preferowane są dane liczbowe)</a:t>
            </a:r>
            <a:r>
              <a:rPr lang="pl-PL" altLang="pl-PL" sz="2000">
                <a:solidFill>
                  <a:srgbClr val="111111"/>
                </a:solidFill>
              </a:rPr>
              <a:t> 		3.2.S.3.1.7.3	Physical characteristics (mp., bp.)</a:t>
            </a:r>
            <a:r>
              <a:rPr lang="pl-PL" altLang="pl-PL" sz="2400">
                <a:solidFill>
                  <a:srgbClr val="111111"/>
                </a:solidFill>
              </a:rPr>
              <a:t>	</a:t>
            </a:r>
            <a:r>
              <a:rPr lang="pl-PL" altLang="pl-PL" sz="2400"/>
              <a:t>					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1F2354D9-FAA5-5FB9-7E8B-01842EC09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3EB172C-86D0-482E-4173-87E140C522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412875"/>
            <a:ext cx="8229600" cy="51133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/>
              <a:t>			</a:t>
            </a:r>
            <a:r>
              <a:rPr lang="pl-PL" altLang="pl-PL" sz="2800"/>
              <a:t>ZANIECZYSZCZENIA (</a:t>
            </a:r>
            <a:r>
              <a:rPr lang="en-GB" altLang="pl-PL" sz="2800">
                <a:cs typeface="Times New Roman" panose="02020603050405020304" pitchFamily="18" charset="0"/>
              </a:rPr>
              <a:t>3.2.S.3.2</a:t>
            </a:r>
            <a:r>
              <a:rPr lang="pl-PL" altLang="pl-PL" sz="2800">
                <a:cs typeface="Times New Roman" panose="02020603050405020304" pitchFamily="18" charset="0"/>
              </a:rPr>
              <a:t>)	</a:t>
            </a:r>
            <a:r>
              <a:rPr lang="pl-PL" altLang="pl-PL">
                <a:cs typeface="Times New Roman" panose="02020603050405020304" pitchFamily="18" charset="0"/>
              </a:rPr>
              <a:t>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>
                <a:cs typeface="Times New Roman" panose="02020603050405020304" pitchFamily="18" charset="0"/>
              </a:rPr>
              <a:t>Zanieczyszczenia w API są rozpatrywane z dwóch punktów widzenia	</a:t>
            </a:r>
            <a:endParaRPr lang="pl-PL" altLang="pl-PL" sz="20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>
                <a:solidFill>
                  <a:srgbClr val="99FF33"/>
                </a:solidFill>
              </a:rPr>
              <a:t>Właściwości chemiczne</a:t>
            </a:r>
            <a:r>
              <a:rPr lang="pl-PL" altLang="pl-PL" sz="2000"/>
              <a:t>						- </a:t>
            </a:r>
            <a:r>
              <a:rPr lang="pl-PL" altLang="pl-PL" sz="2000" i="1"/>
              <a:t>Klasyfikacja i identyfikacja zanieczyszczeń			- Uzasadnienie dla zgłoszenia i kontroli zanieczyszczeń		- Lista zanieczyszczeń w specyfikacji i kryteria akceptacji		- Omówienie metod analitycznych				- Sporządzenie raportu			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>
                <a:solidFill>
                  <a:srgbClr val="99FF33"/>
                </a:solidFill>
              </a:rPr>
              <a:t>Bezpieczeństwo</a:t>
            </a:r>
            <a:r>
              <a:rPr lang="pl-PL" altLang="pl-PL" sz="2000" i="1"/>
              <a:t>							</a:t>
            </a:r>
            <a:endParaRPr lang="pl-PL" altLang="pl-PL" sz="440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45A6193-0928-911D-F327-0B9C28ADBD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0ECEE2A-C9F0-BA5E-7D5C-3C1CD1302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4"/>
            <a:ext cx="8229600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000"/>
              <a:t>			     RODZAJE ZANIECZYSZCZEŃ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>
                <a:solidFill>
                  <a:srgbClr val="99FF33"/>
                </a:solidFill>
              </a:rPr>
              <a:t>Organiczne</a:t>
            </a:r>
            <a:r>
              <a:rPr lang="pl-PL" altLang="pl-PL" sz="2000"/>
              <a:t> – </a:t>
            </a:r>
            <a:r>
              <a:rPr lang="pl-PL" altLang="pl-PL" sz="1600"/>
              <a:t>powstające podczas procesu wytwarzania lub/i przechowywania	</a:t>
            </a:r>
            <a:r>
              <a:rPr lang="pl-PL" altLang="pl-PL" sz="1800"/>
              <a:t>- materiały wyjściowe						- produkty uboczne						- półprodukty							- produkty degradacji						- katalizatory				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>
                <a:solidFill>
                  <a:srgbClr val="99FF33"/>
                </a:solidFill>
              </a:rPr>
              <a:t>Nieorganiczne</a:t>
            </a:r>
            <a:r>
              <a:rPr lang="pl-PL" altLang="pl-PL" sz="2000"/>
              <a:t>							</a:t>
            </a:r>
            <a:r>
              <a:rPr lang="pl-PL" altLang="pl-PL" sz="1800"/>
              <a:t>- reagenty, katalizatory						- metale ciężkie							- sole nieorganiczne						- inne (węgiel aktywny, ziemia okrzemkowa itp.)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2000">
                <a:solidFill>
                  <a:srgbClr val="99FF33"/>
                </a:solidFill>
              </a:rPr>
              <a:t>Pozostałości rozpuszczalników</a:t>
            </a:r>
            <a:r>
              <a:rPr lang="pl-PL" altLang="pl-PL" sz="2000"/>
              <a:t>					</a:t>
            </a:r>
            <a:r>
              <a:rPr lang="pl-PL" altLang="pl-PL" sz="1800"/>
              <a:t>- organiczne lub nieorganiczne, używane w procesie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25E1654-7238-9C8B-DE0D-4088038729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AA359E54-225A-2502-361C-4C6C0318C0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628776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2000"/>
              <a:t>WARTOŚCI GRANICZNE ZANIECZYSZCZEŃ (THRESHOLD)																		</a:t>
            </a:r>
          </a:p>
          <a:p>
            <a:pPr eaLnBrk="1" hangingPunct="1">
              <a:buFontTx/>
              <a:buNone/>
            </a:pPr>
            <a:r>
              <a:rPr lang="pl-PL" altLang="pl-PL" sz="1800" i="1" u="sng">
                <a:solidFill>
                  <a:srgbClr val="99FF33"/>
                </a:solidFill>
              </a:rPr>
              <a:t>Reporting Threshold</a:t>
            </a:r>
            <a:r>
              <a:rPr lang="pl-PL" altLang="pl-PL" sz="1800" i="1"/>
              <a:t> – poziom, powyżej którego zanieczyszczenie powinno być oznaczane ilościowo</a:t>
            </a:r>
            <a:r>
              <a:rPr lang="pl-PL" altLang="pl-PL" sz="1600" i="1"/>
              <a:t>							</a:t>
            </a:r>
          </a:p>
          <a:p>
            <a:pPr eaLnBrk="1" hangingPunct="1">
              <a:buFontTx/>
              <a:buNone/>
            </a:pPr>
            <a:r>
              <a:rPr lang="pl-PL" altLang="pl-PL" sz="1800" i="1" u="sng">
                <a:solidFill>
                  <a:srgbClr val="99FF33"/>
                </a:solidFill>
              </a:rPr>
              <a:t>Identification Threshold</a:t>
            </a:r>
            <a:r>
              <a:rPr lang="pl-PL" altLang="pl-PL" sz="1800" i="1" u="sng"/>
              <a:t> </a:t>
            </a:r>
            <a:r>
              <a:rPr lang="pl-PL" altLang="pl-PL" sz="1800" i="1"/>
              <a:t>– poziom, powyżej którego zanieczyszczenie powinno być zidentyfikowane (ustalona budowa)</a:t>
            </a:r>
            <a:r>
              <a:rPr lang="pl-PL" altLang="pl-PL" sz="1600" i="1"/>
              <a:t>						</a:t>
            </a:r>
          </a:p>
          <a:p>
            <a:pPr eaLnBrk="1" hangingPunct="1">
              <a:buFontTx/>
              <a:buNone/>
            </a:pPr>
            <a:r>
              <a:rPr lang="pl-PL" altLang="pl-PL" sz="1800" i="1" u="sng">
                <a:solidFill>
                  <a:srgbClr val="99FF33"/>
                </a:solidFill>
              </a:rPr>
              <a:t>Qualification Threshold</a:t>
            </a:r>
            <a:r>
              <a:rPr lang="pl-PL" altLang="pl-PL" sz="1800" i="1"/>
              <a:t> – poziom, powyżej którego zanieczyszczenie powinno być kwalifikowane (ocenione działanie i bezpieczeństwo biologiczne)</a:t>
            </a:r>
            <a:endParaRPr lang="pl-PL" altLang="pl-PL" sz="1800" i="1" u="sng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35E6EF7E-0367-F6E4-45D7-9B6A706852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8A2DEADA-9ED5-E4C9-0CDA-C382A44686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   WARTOŚCI GRANICZNE ZANIECZYSZCZEŃ (THRESHOLD)							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Maksymalna dzienna dawka API </a:t>
            </a:r>
            <a:r>
              <a:rPr lang="pl-PL" altLang="pl-PL" sz="1800" u="sng">
                <a:solidFill>
                  <a:srgbClr val="99FF33"/>
                </a:solidFill>
              </a:rPr>
              <a:t>poniżej</a:t>
            </a:r>
            <a:r>
              <a:rPr lang="pl-PL" altLang="pl-PL" sz="1800">
                <a:solidFill>
                  <a:srgbClr val="99FF33"/>
                </a:solidFill>
              </a:rPr>
              <a:t> </a:t>
            </a:r>
            <a:r>
              <a:rPr lang="pl-PL" altLang="pl-PL" sz="1800"/>
              <a:t>2g/dzień				</a:t>
            </a:r>
            <a:r>
              <a:rPr lang="pl-PL" altLang="pl-PL" sz="1600"/>
              <a:t>- Reporting Threshold – 0,05%					- Identification Threshold  - 0,10% lub 1,0 mg/dzień (w zależności co mniejsze)	- Qualification Threshold -  0,15% lub 1,0 mg/dzień (w zależności co mniejsze)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pl-PL" altLang="pl-PL" sz="2000"/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Maksymalna dzienna dawka API </a:t>
            </a:r>
            <a:r>
              <a:rPr lang="pl-PL" altLang="pl-PL" sz="1800" u="sng">
                <a:solidFill>
                  <a:srgbClr val="99FF33"/>
                </a:solidFill>
              </a:rPr>
              <a:t>powyżej</a:t>
            </a:r>
            <a:r>
              <a:rPr lang="pl-PL" altLang="pl-PL" sz="1800">
                <a:solidFill>
                  <a:srgbClr val="99FF33"/>
                </a:solidFill>
              </a:rPr>
              <a:t> </a:t>
            </a:r>
            <a:r>
              <a:rPr lang="pl-PL" altLang="pl-PL" sz="1800"/>
              <a:t>2g/dzień				</a:t>
            </a:r>
            <a:r>
              <a:rPr lang="pl-PL" altLang="pl-PL" sz="1600"/>
              <a:t>- Reporting Threshold – 0,03%					- Identification Threshold  - 0,05%					- Qualification Threshold -  0,05% 		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 i="1"/>
              <a:t>Wyższy Reporting Threshold powinien być naukowo uzasadniony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B8653E6A-38FB-5AD5-79FE-D4FF9931B8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9" y="260350"/>
            <a:ext cx="8447087" cy="8636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A20ED995-F6AC-7A42-4874-460925BBFD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1125539"/>
            <a:ext cx="8686800" cy="55895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pl-PL" altLang="pl-PL" sz="1600"/>
              <a:t>CONTENT (</a:t>
            </a:r>
            <a:r>
              <a:rPr lang="pl-PL" altLang="pl-PL" sz="1600" i="1"/>
              <a:t>Spis treści c.d.)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pl-PL" altLang="pl-PL" sz="1600" i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400"/>
              <a:t>	</a:t>
            </a:r>
            <a:r>
              <a:rPr lang="en-GB" altLang="pl-PL" sz="2400"/>
              <a:t>3.2.S.3.2.2</a:t>
            </a:r>
            <a:r>
              <a:rPr lang="pl-PL" altLang="pl-PL" sz="2400"/>
              <a:t>	</a:t>
            </a:r>
            <a:r>
              <a:rPr lang="en-GB" altLang="pl-PL" sz="2400"/>
              <a:t>	Solvents residues</a:t>
            </a:r>
            <a:r>
              <a:rPr lang="pl-PL" altLang="pl-PL" sz="2400"/>
              <a:t> </a:t>
            </a:r>
            <a:r>
              <a:rPr lang="pl-PL" altLang="pl-PL" sz="1600" i="1"/>
              <a:t>(pozostałości rozpuszczalników)</a:t>
            </a:r>
            <a:r>
              <a:rPr lang="pl-PL" altLang="pl-PL" sz="2400"/>
              <a:t>	</a:t>
            </a:r>
            <a:r>
              <a:rPr lang="pl-PL" altLang="pl-PL" sz="1600"/>
              <a:t>	</a:t>
            </a:r>
            <a:r>
              <a:rPr lang="pl-PL" altLang="pl-PL" sz="1200">
                <a:solidFill>
                  <a:srgbClr val="66FFFF"/>
                </a:solidFill>
              </a:rPr>
              <a:t>http://www.ema.europa.eu/docs/en_GB/document_library/Scientific_guideline/2009/09/WC500002674.pdf</a:t>
            </a:r>
            <a:r>
              <a:rPr lang="pl-PL" altLang="pl-PL" sz="1200"/>
              <a:t>		</a:t>
            </a:r>
            <a:r>
              <a:rPr lang="pl-PL" altLang="pl-PL" sz="1600">
                <a:solidFill>
                  <a:srgbClr val="66FFFF"/>
                </a:solidFill>
              </a:rPr>
              <a:t>				</a:t>
            </a:r>
            <a:endParaRPr lang="pl-PL" altLang="pl-PL" sz="2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altLang="pl-PL" sz="2000"/>
              <a:t>	3.2.S.3.2.2.1		Level of solvents residues</a:t>
            </a:r>
            <a:r>
              <a:rPr lang="pl-PL" altLang="pl-PL" sz="2400"/>
              <a:t>				</a:t>
            </a:r>
            <a:r>
              <a:rPr lang="pl-PL" altLang="pl-PL" sz="1600" u="sng"/>
              <a:t>Dla każdego rozpuszczalnika jest inny</a:t>
            </a:r>
            <a:r>
              <a:rPr lang="pl-PL" altLang="pl-PL" sz="1600"/>
              <a:t> </a:t>
            </a:r>
            <a:r>
              <a:rPr lang="pl-PL" altLang="pl-PL" sz="1600" i="1"/>
              <a:t>(poziom pozostałości rozpuszczalników)</a:t>
            </a:r>
            <a:r>
              <a:rPr lang="pl-PL" altLang="pl-PL" sz="1600">
                <a:solidFill>
                  <a:srgbClr val="66FFFF"/>
                </a:solidFill>
              </a:rPr>
              <a:t>										</a:t>
            </a:r>
            <a:endParaRPr lang="pl-PL" altLang="pl-PL" sz="16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pl-PL" altLang="pl-PL" sz="1800" b="1">
                <a:solidFill>
                  <a:srgbClr val="FF3399"/>
                </a:solidFill>
              </a:rPr>
              <a:t>Klasa 1</a:t>
            </a:r>
            <a:r>
              <a:rPr lang="pl-PL" altLang="pl-PL" sz="1800"/>
              <a:t> – rozpuszczalniki, których należy unikać</a:t>
            </a:r>
            <a:r>
              <a:rPr lang="pl-PL" altLang="pl-PL" sz="1600"/>
              <a:t> </a:t>
            </a:r>
            <a:r>
              <a:rPr lang="pl-PL" altLang="pl-PL" sz="1400"/>
              <a:t>(np. benzen, CCl</a:t>
            </a:r>
            <a:r>
              <a:rPr lang="pl-PL" altLang="pl-PL" sz="1400" baseline="-25000"/>
              <a:t>4 </a:t>
            </a:r>
            <a:r>
              <a:rPr lang="pl-PL" altLang="pl-PL" sz="1400"/>
              <a:t>)			należy bezwzględnie uzasadnić ich stosowanie (np. jako reagent), nigdy na końcu procesu	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pl-PL" altLang="pl-PL" sz="1800" b="1">
                <a:solidFill>
                  <a:srgbClr val="FF3399"/>
                </a:solidFill>
              </a:rPr>
              <a:t>Klasa 2</a:t>
            </a:r>
            <a:r>
              <a:rPr lang="pl-PL" altLang="pl-PL" sz="1800"/>
              <a:t> – rozpuszczalniki, które należy ograniczać</a:t>
            </a:r>
            <a:r>
              <a:rPr lang="pl-PL" altLang="pl-PL" sz="1600"/>
              <a:t> </a:t>
            </a:r>
            <a:r>
              <a:rPr lang="pl-PL" altLang="pl-PL" sz="1400"/>
              <a:t>(np. CHCl</a:t>
            </a:r>
            <a:r>
              <a:rPr lang="pl-PL" altLang="pl-PL" sz="1400" baseline="-25000"/>
              <a:t>3</a:t>
            </a:r>
            <a:r>
              <a:rPr lang="pl-PL" altLang="pl-PL" sz="1400"/>
              <a:t>, CH</a:t>
            </a:r>
            <a:r>
              <a:rPr lang="pl-PL" altLang="pl-PL" sz="1400" baseline="-25000"/>
              <a:t>2</a:t>
            </a:r>
            <a:r>
              <a:rPr lang="pl-PL" altLang="pl-PL" sz="1400"/>
              <a:t>Cl</a:t>
            </a:r>
            <a:r>
              <a:rPr lang="pl-PL" altLang="pl-PL" sz="1400" baseline="-25000"/>
              <a:t>2</a:t>
            </a:r>
            <a:r>
              <a:rPr lang="pl-PL" altLang="pl-PL" sz="1400"/>
              <a:t>, toluen, metanol)									</a:t>
            </a:r>
            <a:r>
              <a:rPr lang="pl-PL" altLang="pl-PL" sz="1600"/>
              <a:t>Poziom pozostałości rozpuszczalników </a:t>
            </a:r>
            <a:r>
              <a:rPr lang="pl-PL" altLang="pl-PL" sz="1600" b="1"/>
              <a:t>klasy 1 i 2</a:t>
            </a:r>
            <a:r>
              <a:rPr lang="pl-PL" altLang="pl-PL" sz="1600"/>
              <a:t>  </a:t>
            </a:r>
            <a:r>
              <a:rPr lang="pl-PL" altLang="pl-PL" sz="1600" u="sng"/>
              <a:t>musi być oznaczny </a:t>
            </a:r>
            <a:r>
              <a:rPr lang="pl-PL" altLang="pl-PL" sz="1600"/>
              <a:t>	</a:t>
            </a:r>
            <a:r>
              <a:rPr lang="pl-PL" altLang="pl-PL" sz="1600" u="sng"/>
              <a:t>zwalidowanymi metodami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altLang="pl-PL" sz="1600" u="sng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pl-PL" altLang="pl-PL" sz="1800" b="1">
                <a:solidFill>
                  <a:srgbClr val="FF3399"/>
                </a:solidFill>
              </a:rPr>
              <a:t>Klasa 3</a:t>
            </a:r>
            <a:r>
              <a:rPr lang="pl-PL" altLang="pl-PL" sz="1800"/>
              <a:t> – rozpuszczalniki z niską toksycznością</a:t>
            </a:r>
            <a:r>
              <a:rPr lang="pl-PL" altLang="pl-PL" sz="1600"/>
              <a:t> </a:t>
            </a:r>
            <a:r>
              <a:rPr lang="pl-PL" altLang="pl-PL" sz="1400"/>
              <a:t>(np. aceton, etanol, octan etylu)		Jeśli tylko tej klasy rozpuszczalniki są obecne to można stosować niespecyficzną metodę 	oznaczania – np:” straty po suszeniu”.					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pl-PL" altLang="pl-PL" sz="1800" b="1">
                <a:solidFill>
                  <a:srgbClr val="FF3399"/>
                </a:solidFill>
              </a:rPr>
              <a:t>Rozpuszczalniki nieklasyfikowane</a:t>
            </a:r>
            <a:r>
              <a:rPr lang="pl-PL" altLang="pl-PL" sz="1400"/>
              <a:t> (nie ma danych o ich toksyczności)				Należy oznaczyć zwalidowaną metodą i uzasadnić dopuszczalny poziom.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altLang="pl-PL" sz="24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altLang="pl-PL" sz="2400" i="1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573A98D1-FDD9-F484-089B-1607B8B7FF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10668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D4C9138A-F02B-A292-4BF5-32C8EAA1F2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229600" cy="4741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4000">
                <a:solidFill>
                  <a:srgbClr val="99FF33"/>
                </a:solidFill>
              </a:rPr>
              <a:t>	</a:t>
            </a:r>
            <a:r>
              <a:rPr lang="en-GB" altLang="pl-PL" sz="2800">
                <a:solidFill>
                  <a:srgbClr val="99FF33"/>
                </a:solidFill>
              </a:rPr>
              <a:t>3.2.S.3.2.3.	Inorganic impurities</a:t>
            </a:r>
            <a:r>
              <a:rPr lang="pl-PL" altLang="pl-PL" sz="2800">
                <a:solidFill>
                  <a:srgbClr val="99FF33"/>
                </a:solidFill>
              </a:rPr>
              <a:t>	</a:t>
            </a:r>
            <a:r>
              <a:rPr lang="pl-PL" altLang="pl-PL" sz="1600">
                <a:solidFill>
                  <a:srgbClr val="99FF33"/>
                </a:solidFill>
              </a:rPr>
              <a:t>				</a:t>
            </a:r>
            <a:r>
              <a:rPr lang="pl-PL" altLang="pl-PL" sz="1600" i="1">
                <a:solidFill>
                  <a:srgbClr val="99FF33"/>
                </a:solidFill>
                <a:latin typeface="Times New Roman" panose="02020603050405020304" pitchFamily="18" charset="0"/>
              </a:rPr>
              <a:t>(Zanieczyszczenia nieorganiczne)</a:t>
            </a:r>
            <a:endParaRPr lang="pl-PL" altLang="pl-PL" sz="2000" i="1">
              <a:solidFill>
                <a:srgbClr val="99FF33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800">
              <a:solidFill>
                <a:srgbClr val="99FF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800"/>
              <a:t>	</a:t>
            </a:r>
            <a:r>
              <a:rPr lang="en-GB" altLang="pl-PL" sz="2400"/>
              <a:t>3.2.S.3.2.3.1.	Level of inorganic impurities</a:t>
            </a:r>
            <a:endParaRPr lang="pl-PL" altLang="pl-PL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/>
              <a:t>	</a:t>
            </a:r>
            <a:r>
              <a:rPr lang="en-GB" altLang="pl-PL" sz="2400"/>
              <a:t>3.2.S.3.2.3.2</a:t>
            </a:r>
            <a:r>
              <a:rPr lang="pl-PL" altLang="pl-PL" sz="2400"/>
              <a:t>.	</a:t>
            </a:r>
            <a:r>
              <a:rPr lang="en-GB" altLang="pl-PL" sz="2400"/>
              <a:t>Analytical methods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400">
              <a:solidFill>
                <a:srgbClr val="99FF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000">
                <a:cs typeface="Times New Roman" panose="02020603050405020304" pitchFamily="18" charset="0"/>
              </a:rPr>
              <a:t>		 </a:t>
            </a:r>
            <a:r>
              <a:rPr lang="en-GB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3.2.S.4.2.8</a:t>
            </a:r>
            <a:r>
              <a:rPr lang="pl-PL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	</a:t>
            </a:r>
            <a:r>
              <a:rPr lang="en-GB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Chlorides</a:t>
            </a:r>
            <a:r>
              <a:rPr lang="pl-PL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					 </a:t>
            </a:r>
            <a:r>
              <a:rPr lang="en-GB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3.2.S.4.2.10	Sulphated ash</a:t>
            </a:r>
            <a:r>
              <a:rPr lang="pl-PL" altLang="pl-PL" sz="2000">
                <a:solidFill>
                  <a:srgbClr val="111111"/>
                </a:solidFill>
                <a:cs typeface="Times New Roman" panose="02020603050405020304" pitchFamily="18" charset="0"/>
              </a:rPr>
              <a:t>					</a:t>
            </a:r>
            <a:endParaRPr lang="pl-PL" altLang="pl-PL" sz="4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 i="1">
                <a:solidFill>
                  <a:srgbClr val="FF3399"/>
                </a:solidFill>
              </a:rPr>
              <a:t>W przypadku gdy teoretycznie i praktycznie możliwe są inne zanieczyszczenia należy opracować, zwalidować i zastosować dodatkowe metody analityczne.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480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FC7392C-DE22-D418-D1D1-BBC0F7B1A4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DD9954E0-F441-67F7-DE70-54CDBACF03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424862" cy="50736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2000"/>
              <a:t>		</a:t>
            </a:r>
            <a:r>
              <a:rPr lang="pl-PL" altLang="pl-PL" sz="1600"/>
              <a:t>CONTENT (</a:t>
            </a:r>
            <a:r>
              <a:rPr lang="pl-PL" altLang="pl-PL" sz="1600" i="1"/>
              <a:t>Spis treści c.d.)</a:t>
            </a:r>
            <a:r>
              <a:rPr lang="pl-PL" altLang="pl-PL" sz="2000" i="1"/>
              <a:t>		</a:t>
            </a:r>
          </a:p>
          <a:p>
            <a:pPr algn="ctr" eaLnBrk="1" hangingPunct="1">
              <a:buFontTx/>
              <a:buNone/>
            </a:pPr>
            <a:endParaRPr lang="pl-PL" altLang="pl-PL" sz="1600" b="1">
              <a:solidFill>
                <a:srgbClr val="99FF33"/>
              </a:solidFill>
            </a:endParaRPr>
          </a:p>
          <a:p>
            <a:pPr eaLnBrk="1" hangingPunct="1">
              <a:buFontTx/>
              <a:buNone/>
            </a:pPr>
            <a:r>
              <a:rPr lang="pl-PL" altLang="pl-PL" sz="2800" b="1">
                <a:solidFill>
                  <a:srgbClr val="99FF33"/>
                </a:solidFill>
                <a:cs typeface="Times New Roman" panose="02020603050405020304" pitchFamily="18" charset="0"/>
              </a:rPr>
              <a:t>	</a:t>
            </a:r>
            <a:r>
              <a:rPr lang="en-GB" altLang="pl-PL" sz="2800" b="1">
                <a:solidFill>
                  <a:srgbClr val="99FF33"/>
                </a:solidFill>
                <a:cs typeface="Times New Roman" panose="02020603050405020304" pitchFamily="18" charset="0"/>
              </a:rPr>
              <a:t>3.2.S.4		Control of drug substance</a:t>
            </a:r>
            <a:r>
              <a:rPr lang="pl-PL" altLang="pl-PL" sz="1600" b="1">
                <a:solidFill>
                  <a:srgbClr val="99FF33"/>
                </a:solidFill>
                <a:cs typeface="Times New Roman" panose="02020603050405020304" pitchFamily="18" charset="0"/>
              </a:rPr>
              <a:t>					</a:t>
            </a:r>
            <a:r>
              <a:rPr lang="pl-PL" altLang="pl-PL" sz="1600" i="1">
                <a:solidFill>
                  <a:srgbClr val="99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(Kontrola substancji leczniczej)</a:t>
            </a:r>
            <a:endParaRPr lang="pl-PL" altLang="pl-PL" sz="2800" b="1">
              <a:solidFill>
                <a:srgbClr val="99FF33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pl-PL" altLang="pl-PL" sz="2400">
                <a:cs typeface="Times New Roman" panose="02020603050405020304" pitchFamily="18" charset="0"/>
              </a:rPr>
              <a:t>	</a:t>
            </a:r>
            <a:r>
              <a:rPr lang="en-GB" altLang="pl-PL" sz="2400">
                <a:cs typeface="Times New Roman" panose="02020603050405020304" pitchFamily="18" charset="0"/>
              </a:rPr>
              <a:t>3.2.S.4.1		Specificatio</a:t>
            </a:r>
            <a:r>
              <a:rPr lang="pl-PL" altLang="pl-PL" sz="2400"/>
              <a:t>n</a:t>
            </a:r>
            <a:r>
              <a:rPr lang="pl-PL" altLang="pl-PL" sz="2400" b="1"/>
              <a:t> </a:t>
            </a:r>
            <a:r>
              <a:rPr lang="pl-PL" altLang="pl-PL" sz="1600" i="1"/>
              <a:t>(lista wymagań jakościowych)</a:t>
            </a:r>
            <a:r>
              <a:rPr lang="pl-PL" altLang="pl-PL" sz="2400" b="1"/>
              <a:t>											</a:t>
            </a:r>
            <a:r>
              <a:rPr lang="pl-PL" altLang="pl-PL" sz="1800"/>
              <a:t>Specyfikację ustala sam producent i zawiera w niej następujące badania</a:t>
            </a:r>
          </a:p>
          <a:p>
            <a:pPr lvl="2" eaLnBrk="1" hangingPunct="1"/>
            <a:r>
              <a:rPr lang="pl-PL" altLang="pl-PL" sz="1400"/>
              <a:t>Opis substancji aktywnej (API)</a:t>
            </a:r>
          </a:p>
          <a:p>
            <a:pPr lvl="2" eaLnBrk="1" hangingPunct="1"/>
            <a:r>
              <a:rPr lang="pl-PL" altLang="pl-PL" sz="1400"/>
              <a:t>Tożsamość</a:t>
            </a:r>
          </a:p>
          <a:p>
            <a:pPr lvl="2" eaLnBrk="1" hangingPunct="1"/>
            <a:r>
              <a:rPr lang="pl-PL" altLang="pl-PL" sz="1400"/>
              <a:t>Zanieczyszczenia</a:t>
            </a:r>
          </a:p>
          <a:p>
            <a:pPr lvl="2" eaLnBrk="1" hangingPunct="1"/>
            <a:r>
              <a:rPr lang="pl-PL" altLang="pl-PL" sz="1400"/>
              <a:t>Zawartość</a:t>
            </a:r>
          </a:p>
          <a:p>
            <a:pPr lvl="2" eaLnBrk="1" hangingPunct="1"/>
            <a:r>
              <a:rPr lang="pl-PL" altLang="pl-PL" sz="1400"/>
              <a:t>Ewentualne dodatkowe badania w zależności od charakteru API</a:t>
            </a:r>
          </a:p>
          <a:p>
            <a:pPr lvl="2" eaLnBrk="1" hangingPunct="1">
              <a:buFontTx/>
              <a:buNone/>
            </a:pPr>
            <a:endParaRPr lang="pl-PL" altLang="pl-PL" sz="1400"/>
          </a:p>
          <a:p>
            <a:pPr lvl="2" eaLnBrk="1" hangingPunct="1">
              <a:buFontTx/>
              <a:buNone/>
            </a:pPr>
            <a:r>
              <a:rPr lang="pl-PL" altLang="pl-PL" sz="1800"/>
              <a:t>W przypadku subst. farmakopealnej specyfikacja może być tożsama    </a:t>
            </a:r>
          </a:p>
          <a:p>
            <a:pPr lvl="2" eaLnBrk="1" hangingPunct="1">
              <a:buFontTx/>
              <a:buNone/>
            </a:pPr>
            <a:r>
              <a:rPr lang="pl-PL" altLang="pl-PL" sz="1800"/>
              <a:t>z tą, która występuje w monografii </a:t>
            </a:r>
            <a:r>
              <a:rPr lang="pl-PL" altLang="pl-PL" sz="1600"/>
              <a:t>(plus pozostałości rozpuszczalników)</a:t>
            </a:r>
          </a:p>
        </p:txBody>
      </p:sp>
      <p:sp>
        <p:nvSpPr>
          <p:cNvPr id="34820" name="Rectangle 7">
            <a:extLst>
              <a:ext uri="{FF2B5EF4-FFF2-40B4-BE49-F238E27FC236}">
                <a16:creationId xmlns:a16="http://schemas.microsoft.com/office/drawing/2014/main" id="{3F18010C-CAF0-A31D-2C18-B84D3452C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4005263"/>
            <a:ext cx="8667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400">
                <a:solidFill>
                  <a:srgbClr val="FFFFFF"/>
                </a:solidFill>
              </a:rPr>
              <a:t> </a:t>
            </a:r>
            <a:endParaRPr lang="en-GB" altLang="pl-PL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FBAA9FA1-5B27-BDEB-C7B5-8B70A7C9F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50BBDCB2-A2ED-844F-8FCB-030BD974B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00200"/>
            <a:ext cx="8229600" cy="4781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>
                <a:cs typeface="Times New Roman" panose="02020603050405020304" pitchFamily="18" charset="0"/>
              </a:rPr>
              <a:t>	</a:t>
            </a:r>
            <a:r>
              <a:rPr lang="en-GB" altLang="pl-PL" sz="2400">
                <a:cs typeface="Times New Roman" panose="02020603050405020304" pitchFamily="18" charset="0"/>
              </a:rPr>
              <a:t>3.2.S.4.2		Analytical procedures</a:t>
            </a: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pl-PL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					</a:t>
            </a:r>
            <a:r>
              <a:rPr lang="pl-PL" altLang="pl-PL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(Procedury analityczne)</a:t>
            </a:r>
            <a:r>
              <a:rPr lang="pl-PL" altLang="pl-PL" sz="1600" i="1">
                <a:cs typeface="Times New Roman" panose="02020603050405020304" pitchFamily="18" charset="0"/>
              </a:rPr>
              <a:t>		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altLang="pl-PL" sz="1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altLang="pl-PL" sz="1800">
                <a:latin typeface="Times New Roman" panose="02020603050405020304" pitchFamily="18" charset="0"/>
                <a:cs typeface="Times New Roman" panose="02020603050405020304" pitchFamily="18" charset="0"/>
              </a:rPr>
              <a:t>Procedury analityczne, jeśli nie są farmakopealne, muszą być zwalidowane.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800">
                <a:cs typeface="Times New Roman" panose="02020603050405020304" pitchFamily="18" charset="0"/>
              </a:rPr>
              <a:t>		</a:t>
            </a:r>
            <a:r>
              <a:rPr lang="pl-PL" altLang="pl-PL" sz="1800">
                <a:latin typeface="Times New Roman" panose="02020603050405020304" pitchFamily="18" charset="0"/>
                <a:cs typeface="Times New Roman" panose="02020603050405020304" pitchFamily="18" charset="0"/>
              </a:rPr>
              <a:t>Metody farmakopealne muszą być poddane „transferowi”</a:t>
            </a:r>
            <a:r>
              <a:rPr lang="pl-PL" altLang="pl-PL" sz="1800">
                <a:cs typeface="Times New Roman" panose="02020603050405020304" pitchFamily="18" charset="0"/>
              </a:rPr>
              <a:t>		</a:t>
            </a:r>
            <a:r>
              <a:rPr lang="pl-PL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3.2.S.4.2.1	General characteristics</a:t>
            </a: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3.2.S.4.2.2	Solubility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3.2.S.4.2.3	Identification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3.2.S.4.2.4	Physicochemical characteristics of 1% solution in ethanol 96% v/v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3.2.S.4.2.5	Optical rotation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3.2.S.4.2.6	Chromatographic purity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3.2.S.4.2.7	The content of </a:t>
            </a:r>
            <a:r>
              <a:rPr lang="pl-PL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impurity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3.2.S.4.2.8	Chlorides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3.2.S.4.2.9	Loss on drying.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3.2.S.4.2.10	Sulphated ash</a:t>
            </a:r>
            <a:endParaRPr lang="pl-PL" altLang="pl-PL" sz="15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3.2.S.4.2.11</a:t>
            </a:r>
            <a:r>
              <a:rPr lang="pl-PL" altLang="pl-PL" sz="1500">
                <a:solidFill>
                  <a:srgbClr val="000000"/>
                </a:solidFill>
              </a:rPr>
              <a:t>	</a:t>
            </a:r>
            <a:r>
              <a:rPr lang="pl-PL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API</a:t>
            </a:r>
            <a:r>
              <a:rPr lang="en-GB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 content as calculated with reference to the dried substance</a:t>
            </a:r>
            <a:endParaRPr lang="pl-PL" altLang="pl-PL" sz="15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pl-PL" altLang="pl-PL" sz="1500">
                <a:solidFill>
                  <a:srgbClr val="000000"/>
                </a:solidFill>
                <a:cs typeface="Times New Roman" panose="02020603050405020304" pitchFamily="18" charset="0"/>
              </a:rPr>
              <a:t>3.2.S.4.2.12 	</a:t>
            </a:r>
            <a:r>
              <a:rPr lang="pl-PL" altLang="pl-PL" sz="1500">
                <a:solidFill>
                  <a:srgbClr val="FFC000"/>
                </a:solidFill>
                <a:cs typeface="Times New Roman" panose="02020603050405020304" pitchFamily="18" charset="0"/>
              </a:rPr>
              <a:t>Microbiological purity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39482052-15A5-049C-27F4-A32E18FB27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BE8CD82C-EEF9-5B2B-CEBF-FD50818E0C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341439"/>
            <a:ext cx="8496300" cy="4598987"/>
          </a:xfrm>
        </p:spPr>
        <p:txBody>
          <a:bodyPr/>
          <a:lstStyle/>
          <a:p>
            <a:pPr lvl="4" algn="ctr" eaLnBrk="1" hangingPunct="1">
              <a:buFontTx/>
              <a:buNone/>
            </a:pPr>
            <a:r>
              <a:rPr lang="pl-PL" altLang="pl-PL" sz="1600"/>
              <a:t>		 CONTENT (</a:t>
            </a:r>
            <a:r>
              <a:rPr lang="pl-PL" altLang="pl-PL" sz="1600" i="1"/>
              <a:t>Spis treści c.d.)</a:t>
            </a:r>
            <a:r>
              <a:rPr lang="pl-PL" altLang="pl-PL" i="1"/>
              <a:t>						</a:t>
            </a:r>
            <a:r>
              <a:rPr lang="pl-PL" altLang="pl-PL" sz="1600" i="1"/>
              <a:t>				</a:t>
            </a:r>
            <a:endParaRPr lang="pl-PL" altLang="pl-PL" sz="1800" i="1"/>
          </a:p>
          <a:p>
            <a:pPr eaLnBrk="1" hangingPunct="1">
              <a:buFontTx/>
              <a:buNone/>
            </a:pPr>
            <a:r>
              <a:rPr lang="pl-PL" altLang="pl-PL" sz="2400">
                <a:cs typeface="Times New Roman" panose="02020603050405020304" pitchFamily="18" charset="0"/>
              </a:rPr>
              <a:t>	</a:t>
            </a:r>
            <a:r>
              <a:rPr lang="en-GB" altLang="pl-PL" sz="2400">
                <a:cs typeface="Times New Roman" panose="02020603050405020304" pitchFamily="18" charset="0"/>
              </a:rPr>
              <a:t>3.2.S.4.</a:t>
            </a:r>
            <a:r>
              <a:rPr lang="pl-PL" altLang="pl-PL" sz="2400"/>
              <a:t>3		</a:t>
            </a:r>
            <a:r>
              <a:rPr lang="en-GB" altLang="pl-PL" sz="2400">
                <a:cs typeface="Times New Roman" panose="02020603050405020304" pitchFamily="18" charset="0"/>
              </a:rPr>
              <a:t>Validation of analytical procedures</a:t>
            </a:r>
            <a:endParaRPr lang="pl-PL" altLang="pl-PL" sz="2400"/>
          </a:p>
          <a:p>
            <a:pPr eaLnBrk="1" hangingPunct="1">
              <a:buFontTx/>
              <a:buNone/>
            </a:pPr>
            <a:endParaRPr lang="en-GB" altLang="pl-PL" sz="2800"/>
          </a:p>
          <a:p>
            <a:pPr eaLnBrk="1" hangingPunct="1">
              <a:buFontTx/>
              <a:buNone/>
            </a:pPr>
            <a:r>
              <a:rPr lang="pl-PL" altLang="pl-PL" sz="2200">
                <a:cs typeface="Times New Roman" panose="02020603050405020304" pitchFamily="18" charset="0"/>
              </a:rPr>
              <a:t>	</a:t>
            </a:r>
            <a:r>
              <a:rPr lang="en-GB" altLang="pl-PL" sz="2200">
                <a:cs typeface="Times New Roman" panose="02020603050405020304" pitchFamily="18" charset="0"/>
              </a:rPr>
              <a:t>3.2.S.4.3.1	</a:t>
            </a:r>
            <a:r>
              <a:rPr lang="pl-PL" altLang="pl-PL" sz="2200"/>
              <a:t>	</a:t>
            </a:r>
            <a:r>
              <a:rPr lang="en-GB" altLang="pl-PL" sz="2000">
                <a:cs typeface="Times New Roman" panose="02020603050405020304" pitchFamily="18" charset="0"/>
              </a:rPr>
              <a:t>Validation of determination of organic</a:t>
            </a:r>
            <a:r>
              <a:rPr lang="pl-PL" altLang="pl-PL" sz="2000">
                <a:cs typeface="Times New Roman" panose="02020603050405020304" pitchFamily="18" charset="0"/>
              </a:rPr>
              <a:t>					</a:t>
            </a:r>
            <a:r>
              <a:rPr lang="en-GB" altLang="pl-PL" sz="2000">
                <a:cs typeface="Times New Roman" panose="02020603050405020304" pitchFamily="18" charset="0"/>
              </a:rPr>
              <a:t>impurities level by HPLC method</a:t>
            </a:r>
            <a:r>
              <a:rPr lang="pl-PL" altLang="pl-PL" sz="800">
                <a:cs typeface="Times New Roman" panose="02020603050405020304" pitchFamily="18" charset="0"/>
              </a:rPr>
              <a:t>		    			</a:t>
            </a:r>
            <a:r>
              <a:rPr lang="pl-PL" altLang="pl-PL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(Walidacja oznaczenia zanieczyszczeń organicznych met. HPLC)</a:t>
            </a:r>
            <a:r>
              <a:rPr lang="en-GB" altLang="pl-PL" sz="800">
                <a:cs typeface="Times New Roman" panose="02020603050405020304" pitchFamily="18" charset="0"/>
              </a:rPr>
              <a:t> </a:t>
            </a:r>
            <a:endParaRPr lang="pl-PL" altLang="pl-PL" sz="80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pl-PL" altLang="pl-PL" sz="800"/>
          </a:p>
          <a:p>
            <a:pPr eaLnBrk="1" hangingPunct="1">
              <a:buFontTx/>
              <a:buNone/>
            </a:pPr>
            <a:r>
              <a:rPr lang="pl-PL" altLang="pl-PL" sz="2200">
                <a:cs typeface="Times New Roman" panose="02020603050405020304" pitchFamily="18" charset="0"/>
              </a:rPr>
              <a:t>	</a:t>
            </a:r>
            <a:r>
              <a:rPr lang="en-GB" altLang="pl-PL" sz="2200">
                <a:cs typeface="Times New Roman" panose="02020603050405020304" pitchFamily="18" charset="0"/>
              </a:rPr>
              <a:t>3.2.S.4.3.2	</a:t>
            </a:r>
            <a:r>
              <a:rPr lang="pl-PL" altLang="pl-PL" sz="2200"/>
              <a:t>	</a:t>
            </a:r>
            <a:r>
              <a:rPr lang="en-US" altLang="pl-PL" sz="2000">
                <a:cs typeface="Times New Roman" panose="02020603050405020304" pitchFamily="18" charset="0"/>
              </a:rPr>
              <a:t>Validation of </a:t>
            </a:r>
            <a:r>
              <a:rPr lang="pl-PL" altLang="pl-PL" sz="2000">
                <a:cs typeface="Times New Roman" panose="02020603050405020304" pitchFamily="18" charset="0"/>
              </a:rPr>
              <a:t>solvents</a:t>
            </a:r>
            <a:r>
              <a:rPr lang="en-US" altLang="pl-PL" sz="2000">
                <a:cs typeface="Times New Roman" panose="02020603050405020304" pitchFamily="18" charset="0"/>
              </a:rPr>
              <a:t> determination </a:t>
            </a:r>
            <a:r>
              <a:rPr lang="pl-PL" altLang="pl-PL" sz="2000"/>
              <a:t>					</a:t>
            </a:r>
            <a:r>
              <a:rPr lang="en-US" altLang="pl-PL" sz="2000">
                <a:cs typeface="Times New Roman" panose="02020603050405020304" pitchFamily="18" charset="0"/>
              </a:rPr>
              <a:t>method in </a:t>
            </a:r>
            <a:r>
              <a:rPr lang="pl-PL" altLang="pl-PL" sz="2000">
                <a:cs typeface="Times New Roman" panose="02020603050405020304" pitchFamily="18" charset="0"/>
              </a:rPr>
              <a:t>API</a:t>
            </a:r>
            <a:r>
              <a:rPr lang="pl-PL" altLang="pl-PL" sz="800">
                <a:cs typeface="Times New Roman" panose="02020603050405020304" pitchFamily="18" charset="0"/>
              </a:rPr>
              <a:t>								</a:t>
            </a:r>
            <a:r>
              <a:rPr lang="pl-PL" altLang="pl-PL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(Walidacja metody oznaczania acetonu w API subst.)</a:t>
            </a:r>
            <a:endParaRPr lang="pl-PL" altLang="pl-PL" sz="2000" i="1"/>
          </a:p>
          <a:p>
            <a:pPr algn="ctr" eaLnBrk="1" hangingPunct="1">
              <a:buFontTx/>
              <a:buNone/>
            </a:pPr>
            <a:endParaRPr lang="pl-PL" altLang="pl-PL" sz="2200" i="1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9FBC1DE-31F2-4F04-8152-440A44C621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/>
              <a:t>ROZDRABNIANIE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3C07C7D-A796-4FC0-8F7E-46EB7D976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-1" y="2061133"/>
            <a:ext cx="6491106" cy="4796868"/>
          </a:xfrm>
        </p:spPr>
        <p:txBody>
          <a:bodyPr anchor="t">
            <a:normAutofit/>
          </a:bodyPr>
          <a:lstStyle/>
          <a:p>
            <a:pPr>
              <a:buFontTx/>
              <a:buNone/>
            </a:pPr>
            <a:r>
              <a:rPr lang="pl-PL" altLang="pl-PL" sz="2400" b="1" dirty="0"/>
              <a:t>W klasyfikacji maszyn do rozdrabniania bierze się pod uwagę:</a:t>
            </a:r>
          </a:p>
          <a:p>
            <a:pPr>
              <a:buFontTx/>
              <a:buNone/>
            </a:pPr>
            <a:r>
              <a:rPr lang="pl-PL" altLang="pl-PL" sz="2400" dirty="0"/>
              <a:t>		- rodzaj przyłożonych sił</a:t>
            </a:r>
          </a:p>
          <a:p>
            <a:pPr>
              <a:buFontTx/>
              <a:buNone/>
            </a:pPr>
            <a:r>
              <a:rPr lang="pl-PL" altLang="pl-PL" sz="2400" dirty="0"/>
              <a:t>		- wielkość wywołanych naprężeń (ciśnienie)</a:t>
            </a:r>
          </a:p>
          <a:p>
            <a:pPr>
              <a:buFontTx/>
              <a:buNone/>
            </a:pPr>
            <a:r>
              <a:rPr lang="pl-PL" altLang="pl-PL" sz="2400" dirty="0"/>
              <a:t>		- stopień rozdrabniania</a:t>
            </a:r>
          </a:p>
          <a:p>
            <a:pPr>
              <a:buFontTx/>
              <a:buNone/>
            </a:pPr>
            <a:r>
              <a:rPr lang="pl-PL" altLang="pl-PL" sz="2400" dirty="0"/>
              <a:t>Naprężenia pomiędzy dwoma powierzchniami ciała stałego, prowadzące do rozdrobnienia, powstają w wyniku przyłożenia </a:t>
            </a:r>
            <a:r>
              <a:rPr lang="pl-PL" altLang="pl-PL" sz="2400" b="1" dirty="0"/>
              <a:t>sił nacisku (ciśnienia) </a:t>
            </a:r>
            <a:r>
              <a:rPr lang="pl-PL" altLang="pl-PL" sz="2400" dirty="0"/>
              <a:t>lub </a:t>
            </a:r>
            <a:r>
              <a:rPr lang="pl-PL" altLang="pl-PL" sz="2400" b="1" dirty="0"/>
              <a:t>tarcia</a:t>
            </a:r>
            <a:r>
              <a:rPr lang="pl-PL" altLang="pl-PL" sz="2400" dirty="0"/>
              <a:t>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2418243-C87F-4617-9416-8958DD23F4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827"/>
          <a:stretch/>
        </p:blipFill>
        <p:spPr>
          <a:xfrm>
            <a:off x="6491107" y="1920241"/>
            <a:ext cx="5263628" cy="380264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DB6DF1D-481C-43FB-BE42-9A9F02007D99}"/>
              </a:ext>
            </a:extLst>
          </p:cNvPr>
          <p:cNvSpPr txBox="1"/>
          <p:nvPr/>
        </p:nvSpPr>
        <p:spPr>
          <a:xfrm>
            <a:off x="6640835" y="5888504"/>
            <a:ext cx="5113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a) Zgniatanie b) rozłupywanie c) ścieranie d) ścinanie</a:t>
            </a:r>
          </a:p>
          <a:p>
            <a:r>
              <a:rPr lang="pl-PL" dirty="0"/>
              <a:t>e) Uderzenie (zderzenie) f) wzajemne zderzenie </a:t>
            </a:r>
          </a:p>
        </p:txBody>
      </p:sp>
    </p:spTree>
    <p:extLst>
      <p:ext uri="{BB962C8B-B14F-4D97-AF65-F5344CB8AC3E}">
        <p14:creationId xmlns:p14="http://schemas.microsoft.com/office/powerpoint/2010/main" val="6881965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FB0D648B-F793-11CA-0923-1EE044BC76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9F05E9D7-4158-72D0-4E93-E70FE83A96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9"/>
            <a:ext cx="8229600" cy="4784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		        STABILNOŚĆ API (3.2.S.7)			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pl-PL" altLang="pl-PL" sz="2000"/>
              <a:t>Cel badań stabilności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pl-PL" altLang="pl-PL" sz="2000"/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Dostarczenie dowodów na temat zmiany jakości API w czasie, pod wpływem różnych czynników środowiskowych (światło, wilgotność, temperatura)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pl-PL" altLang="pl-PL" sz="1600"/>
              <a:t>	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Ustalenie terminu powtórnego badania substancji aktywnej (Re-test date)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pl-PL" altLang="pl-PL" sz="1600"/>
              <a:t>		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Ustalenie terminu ważności (Expiry date)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pl-PL" altLang="pl-PL" sz="1600"/>
              <a:t>					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Zalecenie warunków przechowywania substancji aktywnej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7F4E9A64-6779-F3ED-63CC-43F7897D42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C1FF0488-6507-1CBC-4095-5A02DE0341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5"/>
            <a:ext cx="8229600" cy="47132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		       STABILNOŚĆ API (3.2.S.7)				</a:t>
            </a:r>
          </a:p>
          <a:p>
            <a:pPr lvl="1" eaLnBrk="1" hangingPunct="1">
              <a:buFont typeface="Wingdings" panose="05000000000000000000" pitchFamily="2" charset="2"/>
              <a:buChar char="q"/>
            </a:pPr>
            <a:r>
              <a:rPr lang="pl-PL" altLang="pl-PL" sz="1800"/>
              <a:t>Data ważności (Expiry date)						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Data umieszczona na etykiecie API, oznaczająca okres, w którym API jest zgodna ze specyfikacją, przy zachowaniu ustalonych warunków magazynowania, i </a:t>
            </a:r>
            <a:r>
              <a:rPr lang="pl-PL" altLang="pl-PL" sz="1600" u="sng"/>
              <a:t>po którym nie powinna być użyta</a:t>
            </a:r>
            <a:r>
              <a:rPr lang="pl-PL" altLang="pl-PL" sz="1600"/>
              <a:t>			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endParaRPr lang="pl-PL" altLang="pl-PL" sz="1600"/>
          </a:p>
          <a:p>
            <a:pPr lvl="1" eaLnBrk="1" hangingPunct="1">
              <a:buFont typeface="Wingdings" panose="05000000000000000000" pitchFamily="2" charset="2"/>
              <a:buChar char="q"/>
            </a:pPr>
            <a:r>
              <a:rPr lang="pl-PL" altLang="pl-PL" sz="1800"/>
              <a:t>Data powtórnego badania (Re-test date)	</a:t>
            </a:r>
            <a:r>
              <a:rPr lang="pl-PL" altLang="pl-PL" sz="2000"/>
              <a:t>			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Data wyznaczająca powtórne badanie API, zapewniające, że substancję aktywną można jeszcze użyć do wytwarzania produktu leczniczego. Badanie to można powtarzać wielokrotnie</a:t>
            </a:r>
            <a:r>
              <a:rPr lang="pl-PL" altLang="pl-PL" sz="1400"/>
              <a:t> 											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pl-PL" altLang="pl-PL" sz="1600"/>
              <a:t>					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endParaRPr lang="pl-PL" altLang="pl-PL" sz="1600" u="sng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4220CE4-3812-3737-7D1D-405463D3B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153A3C09-A6B9-C47C-4BD3-A361D4D076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229600" cy="52562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		        STABILNOŚĆ API (3.2.S.7)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W celu monitorowania stabilności API należy opracować i udokumentować program badania stabilności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Do badań przewiduje się 3 pierwsze serie przeznaczone na rynek, chyba, że wcześniejsze badania wykazały, że API jest stabilna w okresie min. 2 lat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Próby do badań powinny być przechowywane w opakowaniach symulujących opakowania rynkowe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Metody badań analitycznych powinny być zwalidowane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Rocznie minimum 1 seria produkcyjna powinna być objęta badaniem stabilności. API o krótkim terminie ważności badane częściej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/>
              <a:t>Analiza wyników badań w celu potwierdzenia:	</a:t>
            </a:r>
            <a:r>
              <a:rPr lang="pl-PL" altLang="pl-PL" sz="2000"/>
              <a:t>			</a:t>
            </a:r>
            <a:r>
              <a:rPr lang="pl-PL" altLang="pl-PL" sz="1600"/>
              <a:t>- daty ważności lub							- daty powtórnego badania						- warunków magazynowania</a:t>
            </a:r>
            <a:r>
              <a:rPr lang="pl-PL" altLang="pl-PL" sz="2000"/>
              <a:t> 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7D35B563-DBAF-1243-9356-A18A9F5F73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0F3F0229-638B-36BA-25CC-F90F86E8B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9291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		  RODZAJE BADAŃ STABILNOŚCI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>
                <a:solidFill>
                  <a:srgbClr val="99FF33"/>
                </a:solidFill>
              </a:rPr>
              <a:t>Badania długoterminowe</a:t>
            </a:r>
            <a:r>
              <a:rPr lang="pl-PL" altLang="pl-PL" sz="1800"/>
              <a:t> </a:t>
            </a:r>
            <a:r>
              <a:rPr lang="pl-PL" altLang="pl-PL" sz="1600"/>
              <a:t>(co 3 mies. w 1 roku, co 6 mies. w 2 roku, 1 raz przez następne lata w proponowanym okresie powtórnego badania)			25</a:t>
            </a:r>
            <a:r>
              <a:rPr lang="pl-PL" altLang="pl-PL" sz="1600" baseline="30000"/>
              <a:t>0 </a:t>
            </a:r>
            <a:r>
              <a:rPr lang="pl-PL" altLang="pl-PL" sz="1600"/>
              <a:t>C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</a:t>
            </a:r>
            <a:r>
              <a:rPr lang="pl-PL" altLang="pl-PL" sz="1600"/>
              <a:t>2</a:t>
            </a:r>
            <a:r>
              <a:rPr lang="pl-PL" altLang="pl-PL" sz="1600" baseline="30000"/>
              <a:t>0 </a:t>
            </a:r>
            <a:r>
              <a:rPr lang="pl-PL" altLang="pl-PL" sz="1600"/>
              <a:t>C/60% RH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5% RH</a:t>
            </a:r>
            <a:r>
              <a:rPr lang="pl-PL" altLang="pl-PL" sz="1800"/>
              <a:t> </a:t>
            </a:r>
            <a:r>
              <a:rPr lang="pl-PL" altLang="pl-PL" sz="1600" b="1">
                <a:solidFill>
                  <a:srgbClr val="FF66CC"/>
                </a:solidFill>
              </a:rPr>
              <a:t>lub</a:t>
            </a:r>
            <a:r>
              <a:rPr lang="pl-PL" altLang="pl-PL" sz="1600"/>
              <a:t> 30</a:t>
            </a:r>
            <a:r>
              <a:rPr lang="pl-PL" altLang="pl-PL" sz="1600" baseline="30000"/>
              <a:t>0 </a:t>
            </a:r>
            <a:r>
              <a:rPr lang="pl-PL" altLang="pl-PL" sz="1600"/>
              <a:t>C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</a:t>
            </a:r>
            <a:r>
              <a:rPr lang="pl-PL" altLang="pl-PL" sz="1600"/>
              <a:t>2</a:t>
            </a:r>
            <a:r>
              <a:rPr lang="pl-PL" altLang="pl-PL" sz="1600" baseline="30000"/>
              <a:t>0 </a:t>
            </a:r>
            <a:r>
              <a:rPr lang="pl-PL" altLang="pl-PL" sz="1600"/>
              <a:t>C/65% RH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5% RH		</a:t>
            </a:r>
            <a:r>
              <a:rPr lang="pl-PL" altLang="pl-PL" sz="1600" i="1">
                <a:cs typeface="Arial" panose="020B0604020202020204" pitchFamily="34" charset="0"/>
              </a:rPr>
              <a:t>(o wyborze warunków decyduje zgłaszający ASMF)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>
                <a:solidFill>
                  <a:srgbClr val="99FF33"/>
                </a:solidFill>
                <a:cs typeface="Arial" panose="020B0604020202020204" pitchFamily="34" charset="0"/>
              </a:rPr>
              <a:t>Badania pośrednie</a:t>
            </a:r>
            <a:r>
              <a:rPr lang="pl-PL" altLang="pl-PL" sz="1800">
                <a:cs typeface="Arial" panose="020B0604020202020204" pitchFamily="34" charset="0"/>
              </a:rPr>
              <a:t> </a:t>
            </a:r>
            <a:r>
              <a:rPr lang="pl-PL" altLang="pl-PL" sz="1600">
                <a:cs typeface="Arial" panose="020B0604020202020204" pitchFamily="34" charset="0"/>
              </a:rPr>
              <a:t>(0, 3, 6, 9, 12 miesięcy)</a:t>
            </a:r>
            <a:r>
              <a:rPr lang="pl-PL" altLang="pl-PL" sz="1600"/>
              <a:t>						 30</a:t>
            </a:r>
            <a:r>
              <a:rPr lang="pl-PL" altLang="pl-PL" sz="1600" baseline="30000"/>
              <a:t>0 </a:t>
            </a:r>
            <a:r>
              <a:rPr lang="pl-PL" altLang="pl-PL" sz="1600"/>
              <a:t>C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</a:t>
            </a:r>
            <a:r>
              <a:rPr lang="pl-PL" altLang="pl-PL" sz="1600"/>
              <a:t>2</a:t>
            </a:r>
            <a:r>
              <a:rPr lang="pl-PL" altLang="pl-PL" sz="1600" baseline="30000"/>
              <a:t>0 </a:t>
            </a:r>
            <a:r>
              <a:rPr lang="pl-PL" altLang="pl-PL" sz="1600"/>
              <a:t>C/65% RH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5% RH					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pl-PL" altLang="pl-PL" sz="1800">
                <a:solidFill>
                  <a:srgbClr val="99FF33"/>
                </a:solidFill>
                <a:cs typeface="Arial" panose="020B0604020202020204" pitchFamily="34" charset="0"/>
              </a:rPr>
              <a:t>Badania przyspieszone</a:t>
            </a:r>
            <a:r>
              <a:rPr lang="pl-PL" altLang="pl-PL" sz="1800">
                <a:cs typeface="Arial" panose="020B0604020202020204" pitchFamily="34" charset="0"/>
              </a:rPr>
              <a:t> </a:t>
            </a:r>
            <a:r>
              <a:rPr lang="pl-PL" altLang="pl-PL" sz="1600">
                <a:cs typeface="Arial" panose="020B0604020202020204" pitchFamily="34" charset="0"/>
              </a:rPr>
              <a:t>(0, 3,  6 miesięcy)</a:t>
            </a:r>
            <a:r>
              <a:rPr lang="pl-PL" altLang="pl-PL" sz="1800">
                <a:cs typeface="Arial" panose="020B0604020202020204" pitchFamily="34" charset="0"/>
              </a:rPr>
              <a:t>						 </a:t>
            </a:r>
            <a:r>
              <a:rPr lang="pl-PL" altLang="pl-PL" sz="1600"/>
              <a:t>40</a:t>
            </a:r>
            <a:r>
              <a:rPr lang="pl-PL" altLang="pl-PL" sz="1600" baseline="30000"/>
              <a:t>0 </a:t>
            </a:r>
            <a:r>
              <a:rPr lang="pl-PL" altLang="pl-PL" sz="1600"/>
              <a:t>C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</a:t>
            </a:r>
            <a:r>
              <a:rPr lang="pl-PL" altLang="pl-PL" sz="1600"/>
              <a:t>2</a:t>
            </a:r>
            <a:r>
              <a:rPr lang="pl-PL" altLang="pl-PL" sz="1600" baseline="30000"/>
              <a:t>0 </a:t>
            </a:r>
            <a:r>
              <a:rPr lang="pl-PL" altLang="pl-PL" sz="1600"/>
              <a:t>C/75% RH </a:t>
            </a:r>
            <a:r>
              <a:rPr lang="en-US" altLang="pl-PL" sz="1600">
                <a:cs typeface="Arial" panose="020B0604020202020204" pitchFamily="34" charset="0"/>
              </a:rPr>
              <a:t>±</a:t>
            </a:r>
            <a:r>
              <a:rPr lang="pl-PL" altLang="pl-PL" sz="1600">
                <a:cs typeface="Arial" panose="020B0604020202020204" pitchFamily="34" charset="0"/>
              </a:rPr>
              <a:t> 5% RH				</a:t>
            </a:r>
            <a:r>
              <a:rPr lang="pl-PL" altLang="pl-PL" sz="1600" i="1">
                <a:cs typeface="Arial" panose="020B0604020202020204" pitchFamily="34" charset="0"/>
              </a:rPr>
              <a:t>(jeśli podczas badań wystąpią znaczące zmiany, przeprowadza się badania 	pośrednie i ocenia wyniki w stosunku do znaczących zmian)		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pl-PL" altLang="pl-PL" sz="1600">
                <a:cs typeface="Arial" panose="020B0604020202020204" pitchFamily="34" charset="0"/>
              </a:rPr>
              <a:t>	</a:t>
            </a:r>
            <a:r>
              <a:rPr lang="pl-PL" altLang="pl-PL" sz="1800">
                <a:cs typeface="Arial" panose="020B0604020202020204" pitchFamily="34" charset="0"/>
              </a:rPr>
              <a:t>Badania należy prowadzić minimum 6 miesięcy przed zgłoszeniem ASMF do rejestracji</a:t>
            </a:r>
            <a:endParaRPr lang="en-US" altLang="pl-PL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E13EEC9-D653-2A7F-82A1-56B3D07689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48075" y="333376"/>
            <a:ext cx="5060950" cy="792163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B8ACFC4D-6804-77FC-79E2-A88756047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2492376"/>
            <a:ext cx="8229600" cy="676275"/>
          </a:xfrm>
          <a:solidFill>
            <a:srgbClr val="FF3399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/>
              <a:t>Restricted (Closed) Part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Group 2">
            <a:extLst>
              <a:ext uri="{FF2B5EF4-FFF2-40B4-BE49-F238E27FC236}">
                <a16:creationId xmlns:a16="http://schemas.microsoft.com/office/drawing/2014/main" id="{0A5C03FB-8CC5-1E6E-1322-15419C227282}"/>
              </a:ext>
            </a:extLst>
          </p:cNvPr>
          <p:cNvGraphicFramePr>
            <a:graphicFrameLocks noGrp="1"/>
          </p:cNvGraphicFramePr>
          <p:nvPr/>
        </p:nvGraphicFramePr>
        <p:xfrm>
          <a:off x="3071814" y="404813"/>
          <a:ext cx="6911975" cy="6337300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1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 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NtA CTD format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APPLICANTS PART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RESTRICTED 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 information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Nomenclature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Structure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3.2.S.1.3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 properties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Manufacturer(s)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Description of Manufacturing Process and Process controls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Materials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critical steps and intermediates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Process validation and/or Evaluation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3.2.S.2.6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Manufacturing Process Development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Characterisation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Elucidation of Structure and other  Characteristics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3.2.S.3.2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Impurities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of Drug Substance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Analytical procedures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Validation of analytical procedures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3.2.S.4.4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Batch analysis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3.2.S.4.5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Justification of specification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Reference standards or materials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Container Closure System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 summary and conclusion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Post-approval Stability Protocol and Stability Commitment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28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3.2.S.7.3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Stability data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43152" name="Line 144">
            <a:extLst>
              <a:ext uri="{FF2B5EF4-FFF2-40B4-BE49-F238E27FC236}">
                <a16:creationId xmlns:a16="http://schemas.microsoft.com/office/drawing/2014/main" id="{0CCD2347-1E24-F9AB-6539-28FDECA4BFC9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765175"/>
            <a:ext cx="6119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3153" name="Line 145">
            <a:extLst>
              <a:ext uri="{FF2B5EF4-FFF2-40B4-BE49-F238E27FC236}">
                <a16:creationId xmlns:a16="http://schemas.microsoft.com/office/drawing/2014/main" id="{54E3B2CC-AD64-E062-9B8A-849964F1A52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6" y="7651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3154" name="Text Box 146">
            <a:extLst>
              <a:ext uri="{FF2B5EF4-FFF2-40B4-BE49-F238E27FC236}">
                <a16:creationId xmlns:a16="http://schemas.microsoft.com/office/drawing/2014/main" id="{641ED629-408A-E39F-8681-D72DFA46F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476251"/>
            <a:ext cx="11922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800" b="1">
                <a:solidFill>
                  <a:srgbClr val="FF3399"/>
                </a:solidFill>
              </a:rPr>
              <a:t>ASMF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DAF69D0D-19F0-3E95-8848-D3752E872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052513"/>
            <a:ext cx="8496300" cy="5472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000">
              <a:solidFill>
                <a:srgbClr val="FFFFFF"/>
              </a:solidFill>
              <a:latin typeface="Symbol" panose="05050102010706020507" pitchFamily="18" charset="2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D79D7BEA-7D42-7476-9AFD-1BEF3D4F4F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DF9175DF-DBBE-E304-1292-707172E2FF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268413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800"/>
              <a:t>			  </a:t>
            </a:r>
            <a:r>
              <a:rPr lang="pl-PL" altLang="pl-PL" sz="2800">
                <a:solidFill>
                  <a:srgbClr val="FF3399"/>
                </a:solidFill>
              </a:rPr>
              <a:t>Restricted (Closed) Part</a:t>
            </a:r>
            <a:r>
              <a:rPr lang="pl-PL" altLang="pl-PL" sz="1800"/>
              <a:t>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	Manufacture </a:t>
            </a:r>
            <a:r>
              <a:rPr lang="pl-PL" altLang="pl-PL" sz="1400" i="1"/>
              <a:t>(Wytwarzanie)</a:t>
            </a:r>
            <a:r>
              <a:rPr lang="pl-PL" altLang="pl-PL" sz="1600" i="1"/>
              <a:t>				</a:t>
            </a:r>
            <a:r>
              <a:rPr lang="pl-PL" altLang="pl-PL" sz="1400" i="1"/>
              <a:t>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3.2.S.2.2	Description of Manufacturing Process and 				Process controls</a:t>
            </a:r>
            <a:r>
              <a:rPr lang="pl-PL" altLang="pl-PL" sz="1600" i="1"/>
              <a:t> </a:t>
            </a:r>
            <a:r>
              <a:rPr lang="pl-PL" altLang="pl-PL" sz="1400" i="1"/>
              <a:t>(Opis procesu wytwarzania i jego kontrola)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3.2.S.2.3	Control of Materials </a:t>
            </a:r>
            <a:r>
              <a:rPr lang="pl-PL" altLang="pl-PL" sz="1400" i="1"/>
              <a:t>(Kontrola materiałów)</a:t>
            </a:r>
            <a:r>
              <a:rPr lang="pl-PL" altLang="pl-PL" sz="1600" i="1"/>
              <a:t>		</a:t>
            </a:r>
            <a:r>
              <a:rPr lang="pl-PL" altLang="pl-PL" sz="1400" i="1"/>
              <a:t>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3.2.S.2.4	Control of critical steps and intermediates 				</a:t>
            </a:r>
            <a:r>
              <a:rPr lang="pl-PL" altLang="pl-PL" sz="1400" i="1"/>
              <a:t>(Kontrola etapów krytycznych i półproduktów)</a:t>
            </a:r>
            <a:r>
              <a:rPr lang="pl-PL" altLang="pl-PL" sz="1600" i="1"/>
              <a:t>				</a:t>
            </a:r>
            <a:endParaRPr lang="pl-PL" altLang="pl-PL" sz="1400" i="1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3.2.S.2.5	</a:t>
            </a:r>
            <a:r>
              <a:rPr lang="pl-PL" altLang="pl-PL" sz="1800">
                <a:solidFill>
                  <a:srgbClr val="FFC000"/>
                </a:solidFill>
              </a:rPr>
              <a:t>Process validation and/or Evaluation</a:t>
            </a:r>
            <a:r>
              <a:rPr lang="pl-PL" altLang="pl-PL" sz="1400" i="1">
                <a:solidFill>
                  <a:srgbClr val="FFC000"/>
                </a:solidFill>
              </a:rPr>
              <a:t> (Walidacja procesu i ocena)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3.2.S.2.6	</a:t>
            </a:r>
            <a:r>
              <a:rPr lang="pl-PL" altLang="pl-PL" sz="1800">
                <a:solidFill>
                  <a:srgbClr val="FFC000"/>
                </a:solidFill>
              </a:rPr>
              <a:t>Manufacturing Process Development</a:t>
            </a:r>
            <a:r>
              <a:rPr lang="pl-PL" altLang="pl-PL" sz="1400" i="1">
                <a:solidFill>
                  <a:srgbClr val="FFC000"/>
                </a:solidFill>
              </a:rPr>
              <a:t> (Rozwój procesu wytwarzania)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3.2.S.3.2	Impurities</a:t>
            </a:r>
            <a:r>
              <a:rPr lang="pl-PL" altLang="pl-PL" sz="1600" i="1"/>
              <a:t> </a:t>
            </a:r>
            <a:r>
              <a:rPr lang="pl-PL" altLang="pl-PL" sz="1400" i="1"/>
              <a:t>(Zanieczyszczenia)				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altLang="pl-PL" sz="1800"/>
              <a:t>3.2.S.4.5	Justification of specification </a:t>
            </a:r>
            <a:r>
              <a:rPr lang="pl-PL" altLang="pl-PL" sz="1400" i="1"/>
              <a:t>(Uzasadnienie specyfikacji)</a:t>
            </a:r>
            <a:endParaRPr lang="pl-PL" altLang="pl-PL" sz="14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pl-PL" altLang="pl-PL" sz="1400"/>
          </a:p>
        </p:txBody>
      </p:sp>
      <p:sp>
        <p:nvSpPr>
          <p:cNvPr id="44037" name="Line 11">
            <a:extLst>
              <a:ext uri="{FF2B5EF4-FFF2-40B4-BE49-F238E27FC236}">
                <a16:creationId xmlns:a16="http://schemas.microsoft.com/office/drawing/2014/main" id="{E22B2170-2295-EA7F-17DC-A0D1E2543F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7850" y="1844675"/>
            <a:ext cx="8496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Strzałka w dół 7">
            <a:extLst>
              <a:ext uri="{FF2B5EF4-FFF2-40B4-BE49-F238E27FC236}">
                <a16:creationId xmlns:a16="http://schemas.microsoft.com/office/drawing/2014/main" id="{8739DF17-901E-136B-6546-E4600336F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376" y="3786188"/>
            <a:ext cx="428625" cy="500062"/>
          </a:xfrm>
          <a:prstGeom prst="downArrow">
            <a:avLst>
              <a:gd name="adj1" fmla="val 50000"/>
              <a:gd name="adj2" fmla="val 4999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C000"/>
              </a:solidFill>
            </a:endParaRPr>
          </a:p>
        </p:txBody>
      </p:sp>
      <p:sp>
        <p:nvSpPr>
          <p:cNvPr id="10" name="Strzałka w dół 9">
            <a:extLst>
              <a:ext uri="{FF2B5EF4-FFF2-40B4-BE49-F238E27FC236}">
                <a16:creationId xmlns:a16="http://schemas.microsoft.com/office/drawing/2014/main" id="{E88349C4-F02A-D9C9-8685-107EBC2FB90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9167814" y="5429250"/>
            <a:ext cx="428625" cy="571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pl-PL" altLang="pl-PL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37666E9-6D94-2A37-0B5A-B7EDDA8D63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B585A7ED-1BFA-2BE5-194A-D4E40CF9E1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400"/>
              <a:t>	3.2.S.2.2	Description of Manufacturing Process and 		Process controls </a:t>
            </a:r>
            <a:r>
              <a:rPr lang="pl-PL" altLang="pl-PL" sz="1600" i="1"/>
              <a:t>(Opis procesu wytwarzania i jego kontroli)</a:t>
            </a:r>
          </a:p>
          <a:p>
            <a:pPr eaLnBrk="1" hangingPunct="1">
              <a:buFontTx/>
              <a:buNone/>
            </a:pPr>
            <a:endParaRPr lang="pl-PL" altLang="pl-PL" sz="1600" i="1"/>
          </a:p>
          <a:p>
            <a:pPr eaLnBrk="1" hangingPunct="1"/>
            <a:r>
              <a:rPr lang="pl-PL" altLang="pl-PL" sz="1800"/>
              <a:t>Schemat blokowy procesu wytwarzania </a:t>
            </a:r>
            <a:r>
              <a:rPr lang="pl-PL" altLang="pl-PL" sz="1800">
                <a:solidFill>
                  <a:srgbClr val="FF3399"/>
                </a:solidFill>
              </a:rPr>
              <a:t>(Open Part)</a:t>
            </a:r>
          </a:p>
          <a:p>
            <a:pPr eaLnBrk="1" hangingPunct="1">
              <a:buFontTx/>
              <a:buNone/>
            </a:pPr>
            <a:endParaRPr lang="pl-PL" altLang="pl-PL" sz="1800"/>
          </a:p>
          <a:p>
            <a:pPr eaLnBrk="1" hangingPunct="1"/>
            <a:r>
              <a:rPr lang="pl-PL" altLang="pl-PL" sz="1800"/>
              <a:t>Opis każdego etapu procesu („krok po kroku”)</a:t>
            </a:r>
          </a:p>
          <a:p>
            <a:pPr eaLnBrk="1" hangingPunct="1">
              <a:buFontTx/>
              <a:buNone/>
            </a:pPr>
            <a:endParaRPr lang="pl-PL" altLang="pl-PL" sz="1800"/>
          </a:p>
          <a:p>
            <a:pPr eaLnBrk="1" hangingPunct="1"/>
            <a:r>
              <a:rPr lang="pl-PL" altLang="pl-PL" sz="1800"/>
              <a:t>Wielkość serii, wydajność</a:t>
            </a:r>
          </a:p>
          <a:p>
            <a:pPr eaLnBrk="1" hangingPunct="1">
              <a:buFontTx/>
              <a:buNone/>
            </a:pPr>
            <a:endParaRPr lang="pl-PL" altLang="pl-PL" sz="1800"/>
          </a:p>
          <a:p>
            <a:pPr eaLnBrk="1" hangingPunct="1"/>
            <a:r>
              <a:rPr lang="pl-PL" altLang="pl-PL" sz="1800"/>
              <a:t>Procesy alternatywne</a:t>
            </a:r>
          </a:p>
          <a:p>
            <a:pPr eaLnBrk="1" hangingPunct="1">
              <a:buFontTx/>
              <a:buNone/>
            </a:pPr>
            <a:endParaRPr lang="pl-PL" altLang="pl-PL" sz="1800"/>
          </a:p>
          <a:p>
            <a:pPr eaLnBrk="1" hangingPunct="1"/>
            <a:r>
              <a:rPr lang="pl-PL" altLang="pl-PL" sz="1800"/>
              <a:t>Identyfikacja i uzasadnienie kontroli wytwarzania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07CFBD9-7539-31EB-81EB-85ADE0063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EAAE242C-71E8-6CA9-6757-25DB4B0E5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400"/>
              <a:t>	3.2.S.2.3	Control of Materials</a:t>
            </a:r>
            <a:r>
              <a:rPr lang="pl-PL" altLang="pl-PL" sz="1800">
                <a:latin typeface="Times New Roman" panose="02020603050405020304" pitchFamily="18" charset="0"/>
              </a:rPr>
              <a:t> </a:t>
            </a:r>
            <a:r>
              <a:rPr lang="pl-PL" altLang="pl-PL" sz="1800" i="1">
                <a:latin typeface="Times New Roman" panose="02020603050405020304" pitchFamily="18" charset="0"/>
              </a:rPr>
              <a:t>(Kontrola materiałów)</a:t>
            </a:r>
            <a:endParaRPr lang="pl-PL" altLang="pl-PL" sz="1800"/>
          </a:p>
          <a:p>
            <a:pPr eaLnBrk="1" hangingPunct="1">
              <a:buFontTx/>
              <a:buNone/>
            </a:pPr>
            <a:endParaRPr lang="pl-PL" altLang="pl-PL" sz="2400"/>
          </a:p>
          <a:p>
            <a:pPr eaLnBrk="1" hangingPunct="1"/>
            <a:r>
              <a:rPr lang="pl-PL" altLang="pl-PL" sz="1800"/>
              <a:t>Materiały wyjściowe – nazwa i adres dostawców, specyfikacje</a:t>
            </a:r>
          </a:p>
          <a:p>
            <a:pPr eaLnBrk="1" hangingPunct="1">
              <a:buFontTx/>
              <a:buNone/>
            </a:pPr>
            <a:endParaRPr lang="pl-PL" altLang="pl-PL" sz="1800"/>
          </a:p>
          <a:p>
            <a:pPr eaLnBrk="1" hangingPunct="1"/>
            <a:r>
              <a:rPr lang="pl-PL" altLang="pl-PL" sz="1800">
                <a:solidFill>
                  <a:schemeClr val="tx2"/>
                </a:solidFill>
              </a:rPr>
              <a:t>Rozpuszczalniki i inne materiały szczególnie te, które są używane w ostatnim etapie – specyfikacje jakościowe</a:t>
            </a:r>
          </a:p>
          <a:p>
            <a:pPr eaLnBrk="1" hangingPunct="1">
              <a:buFontTx/>
              <a:buNone/>
            </a:pPr>
            <a:endParaRPr lang="pl-PL" altLang="pl-PL" sz="1800">
              <a:solidFill>
                <a:schemeClr val="tx2"/>
              </a:solidFill>
            </a:endParaRPr>
          </a:p>
          <a:p>
            <a:pPr eaLnBrk="1" hangingPunct="1"/>
            <a:r>
              <a:rPr lang="pl-PL" altLang="pl-PL" sz="1800">
                <a:solidFill>
                  <a:schemeClr val="tx2"/>
                </a:solidFill>
              </a:rPr>
              <a:t>Informacje o jakości i kontroli materiałów, kryteria akceptacji dla oceny jakości																</a:t>
            </a:r>
            <a:r>
              <a:rPr lang="pl-PL" altLang="pl-PL" sz="1800" i="1">
                <a:solidFill>
                  <a:srgbClr val="FF3399"/>
                </a:solidFill>
              </a:rPr>
              <a:t>Jeśli jakość materiałów jest krytyczna dla jakości produktu należy je 	kontrolować metodami farmakopealnymi lub zwalidowanymi</a:t>
            </a:r>
          </a:p>
          <a:p>
            <a:pPr eaLnBrk="1" hangingPunct="1">
              <a:buFontTx/>
              <a:buNone/>
            </a:pPr>
            <a:endParaRPr lang="pl-PL" altLang="pl-PL" sz="2400" i="1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6E82BBDC-043E-39FC-1F8B-D1D988D48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AEC483CD-18DB-37A1-8072-77ADD350B2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1412875"/>
            <a:ext cx="8713787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/>
              <a:t>	3.2.S.2.4	Control of critical steps and intermediates			</a:t>
            </a:r>
            <a:r>
              <a:rPr lang="pl-PL" altLang="pl-PL" sz="1600" i="1"/>
              <a:t>(Kontrola etapów krytycznych i półproduktów)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1600" i="1"/>
          </a:p>
          <a:p>
            <a:pPr eaLnBrk="1" hangingPunct="1">
              <a:lnSpc>
                <a:spcPct val="90000"/>
              </a:lnSpc>
            </a:pPr>
            <a:r>
              <a:rPr lang="pl-PL" altLang="pl-PL" sz="1800" b="1" i="1">
                <a:solidFill>
                  <a:srgbClr val="FF3399"/>
                </a:solidFill>
              </a:rPr>
              <a:t>Etapy krytyczne</a:t>
            </a:r>
            <a:r>
              <a:rPr lang="pl-PL" altLang="pl-PL" sz="1800" i="1"/>
              <a:t> </a:t>
            </a:r>
            <a:r>
              <a:rPr lang="pl-PL" altLang="pl-PL" sz="1600" i="1"/>
              <a:t>– takie, w których warunki procesu, wymagane badania lub inne odpowiednie parametry muszą być kontrolowane na zgodność z wcześniej ustalonymi limitami, aby zapewnić wymaganą jakość produktu.</a:t>
            </a:r>
            <a:r>
              <a:rPr lang="pl-PL" altLang="pl-PL" sz="1800" i="1"/>
              <a:t>								</a:t>
            </a:r>
            <a:r>
              <a:rPr lang="pl-PL" altLang="pl-PL" sz="1800"/>
              <a:t>						- Należy podać informacje o testach i kryteriach akceptacji, uzasadnionych 	  danymi doświadczalnymi, wykonywanych na etapach krytycznych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 i="1"/>
              <a:t>		  Etapy, które mają wpływ na postać substancji stałej i jej homogenność są zawsze 	  krytyczne (biorównoważność)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1600" i="1"/>
          </a:p>
          <a:p>
            <a:pPr eaLnBrk="1" hangingPunct="1">
              <a:lnSpc>
                <a:spcPct val="90000"/>
              </a:lnSpc>
            </a:pPr>
            <a:r>
              <a:rPr lang="pl-PL" altLang="pl-PL" sz="1800"/>
              <a:t>Należy podać informacje o testach i </a:t>
            </a:r>
            <a:r>
              <a:rPr lang="pl-PL" altLang="pl-PL" sz="1800">
                <a:solidFill>
                  <a:srgbClr val="FF3399"/>
                </a:solidFill>
              </a:rPr>
              <a:t>kryteriach</a:t>
            </a:r>
            <a:r>
              <a:rPr lang="pl-PL" altLang="pl-PL" sz="1800"/>
              <a:t> </a:t>
            </a:r>
            <a:r>
              <a:rPr lang="pl-PL" altLang="pl-PL" sz="1800">
                <a:solidFill>
                  <a:srgbClr val="FF3399"/>
                </a:solidFill>
              </a:rPr>
              <a:t>akceptacji półproduktów    wyodrębnianych w czasie procesu</a:t>
            </a:r>
            <a:r>
              <a:rPr lang="pl-PL" altLang="pl-PL" sz="1800"/>
              <a:t>													  		 </a:t>
            </a:r>
            <a:r>
              <a:rPr lang="pl-PL" altLang="pl-PL" sz="1600" i="1"/>
              <a:t>Dla półproduktów kluczowych, mających wpływ na jakość produktu należy wykonać 	 badania zwalidowanymi lub farmakopealnymi metodami</a:t>
            </a:r>
            <a:r>
              <a:rPr lang="pl-PL" altLang="pl-PL" sz="1800"/>
              <a:t>							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9FBC1DE-31F2-4F04-8152-440A44C621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/>
              <a:t>ROZDRABNIANIE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3C07C7D-A796-4FC0-8F7E-46EB7D976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3363" y="1695371"/>
            <a:ext cx="9986702" cy="4506645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pl-PL" altLang="pl-PL" sz="2400" dirty="0"/>
              <a:t>		W rozdrabnianiu istotna jest budowa i siły wiązań wewnętrznych ciała stałego, co określa podatność materiałów na rozdrabnianie a zwłaszcza na </a:t>
            </a:r>
            <a:r>
              <a:rPr lang="pl-PL" altLang="pl-PL" sz="2400" b="1" dirty="0"/>
              <a:t>ściskanie, zgniatanie, ścieranie, uderzenie i ścinanie</a:t>
            </a:r>
            <a:r>
              <a:rPr lang="pl-PL" altLang="pl-PL" sz="2400" dirty="0"/>
              <a:t>.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pl-PL" altLang="pl-PL" sz="2400" dirty="0"/>
              <a:t>		Podczas rozdrabniania te siły muszą być pokonane przez siły zewnętrzne wprowadzone do układu.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pl-PL" altLang="pl-PL" sz="2400" dirty="0"/>
              <a:t>		Najczęściej wytrzymałość materiałów na ściskanie i ścieranie wzrasta wraz z twardością materiału, odporność na uderzenie natomiast maleje. Istotna jest również wilgotność materiału.</a:t>
            </a:r>
          </a:p>
        </p:txBody>
      </p:sp>
    </p:spTree>
    <p:extLst>
      <p:ext uri="{BB962C8B-B14F-4D97-AF65-F5344CB8AC3E}">
        <p14:creationId xmlns:p14="http://schemas.microsoft.com/office/powerpoint/2010/main" val="26155993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BA0B37C5-64C6-3A4D-49A0-11A56CFCC1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5BB9395E-5777-29AD-FD3B-FA634B7900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92918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None/>
            </a:pPr>
            <a:r>
              <a:rPr lang="pl-PL" altLang="pl-PL" sz="2400"/>
              <a:t>	3.2.S.2.5	Process validation and/or Evaluation			</a:t>
            </a:r>
            <a:r>
              <a:rPr lang="pl-PL" altLang="pl-PL" sz="1800" i="1"/>
              <a:t>(</a:t>
            </a:r>
            <a:r>
              <a:rPr lang="pl-PL" altLang="pl-PL" sz="1800" i="1">
                <a:latin typeface="Times New Roman" panose="02020603050405020304" pitchFamily="18" charset="0"/>
              </a:rPr>
              <a:t>Walidacja i ocena procesu)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pl-PL" altLang="pl-PL" sz="1800"/>
              <a:t>	</a:t>
            </a:r>
            <a:r>
              <a:rPr lang="pl-PL" altLang="pl-PL" sz="1600" b="1">
                <a:solidFill>
                  <a:srgbClr val="FF3399"/>
                </a:solidFill>
              </a:rPr>
              <a:t>Walidacja procesowa (PV)</a:t>
            </a:r>
            <a:r>
              <a:rPr lang="pl-PL" altLang="pl-PL" sz="1600"/>
              <a:t> to udokumentowany dowód na to, że produkcja przebiega zgodnie z ustalonymi parametrami i poprzez skuteczne i powtarzalne działania, wytwarzane jest API, odpowiadające ustalonym specyfikacjom i wymaganiom jakości. </a:t>
            </a:r>
            <a:r>
              <a:rPr lang="pl-PL" altLang="pl-PL" sz="1600">
                <a:solidFill>
                  <a:srgbClr val="FF66CC"/>
                </a:solidFill>
              </a:rPr>
              <a:t>Istnieją trzy podejścia do walidacji			</a:t>
            </a:r>
            <a:endParaRPr lang="pl-PL" altLang="pl-PL" sz="160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pl-PL" altLang="pl-PL" sz="1600" b="1">
                <a:solidFill>
                  <a:srgbClr val="99FF33"/>
                </a:solidFill>
              </a:rPr>
              <a:t>Walidacja prospektywna</a:t>
            </a:r>
            <a:r>
              <a:rPr lang="pl-PL" altLang="pl-PL" sz="1600" b="1"/>
              <a:t> </a:t>
            </a:r>
            <a:r>
              <a:rPr lang="pl-PL" altLang="pl-PL" sz="1600"/>
              <a:t>– </a:t>
            </a:r>
            <a:r>
              <a:rPr lang="pl-PL" altLang="pl-PL" sz="1600" u="sng"/>
              <a:t>jest przeprowadzona przed rozpoczęciem rutynowego wytwarzania produktów przeznaczonych do sprzedaży dla wszystkich procesów produkcyjnych API</a:t>
            </a:r>
            <a:r>
              <a:rPr lang="pl-PL" altLang="pl-PL" sz="1600"/>
              <a:t>. Ocenie podlegają co najmniej trzy szarże.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pl-PL" altLang="pl-PL" sz="1600"/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pl-PL" altLang="pl-PL" sz="1600" b="1">
                <a:solidFill>
                  <a:srgbClr val="99FF33"/>
                </a:solidFill>
              </a:rPr>
              <a:t>2.</a:t>
            </a:r>
            <a:r>
              <a:rPr lang="pl-PL" altLang="pl-PL" sz="1600" b="1"/>
              <a:t>	</a:t>
            </a:r>
            <a:r>
              <a:rPr lang="pl-PL" altLang="pl-PL" sz="1600" b="1">
                <a:solidFill>
                  <a:srgbClr val="99FF33"/>
                </a:solidFill>
              </a:rPr>
              <a:t>Walidacja równoległa</a:t>
            </a:r>
            <a:r>
              <a:rPr lang="pl-PL" altLang="pl-PL" sz="1600"/>
              <a:t> – </a:t>
            </a:r>
            <a:r>
              <a:rPr lang="pl-PL" altLang="pl-PL" sz="1600" u="sng"/>
              <a:t>walidacja przeprowadzana podczas rutynowego wytwarzania produktów przeznaczonych do sprzedaży.</a:t>
            </a:r>
            <a:r>
              <a:rPr lang="pl-PL" altLang="pl-PL" sz="1600"/>
              <a:t> Może być wykonywana wtedy, kiedy nie dysponujemy danymi z powtarzalnych cyklów produkcyjnych, ponieważ wytworzono ograniczoną ilość szarż API, szarże produkowane są b. rzadko, lub produkowane w zwalidowanym procesie, który został później zmodyfikowany. Szarże mogą być zwolnione do przygotowania produktu leczniczego jeszcze przed zakończeniem walidacji równoległej. Ocenie podlegają co najmniej trzy szarże.</a:t>
            </a:r>
            <a:endParaRPr lang="pl-PL" altLang="pl-PL" sz="1600" b="1"/>
          </a:p>
          <a:p>
            <a:pPr marL="609600" indent="-609600" eaLnBrk="1" hangingPunct="1">
              <a:lnSpc>
                <a:spcPct val="80000"/>
              </a:lnSpc>
            </a:pPr>
            <a:endParaRPr lang="pl-PL" altLang="pl-PL" sz="1600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2C1B9B84-54DC-B7EE-CDF4-06BCC4F23A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857756C7-D31F-BAA5-A2C8-0FEC839EC4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/>
              <a:t>	3.2.S.2.5	Process validation and/or Evaluation c.d.			</a:t>
            </a:r>
            <a:r>
              <a:rPr lang="pl-PL" altLang="pl-PL" sz="1800" i="1"/>
              <a:t>(</a:t>
            </a:r>
            <a:r>
              <a:rPr lang="pl-PL" altLang="pl-PL" sz="1800" i="1">
                <a:latin typeface="Times New Roman" panose="02020603050405020304" pitchFamily="18" charset="0"/>
              </a:rPr>
              <a:t>Walidacja i ocena procesu)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/>
              <a:t>	</a:t>
            </a:r>
            <a:r>
              <a:rPr lang="pl-PL" altLang="pl-PL" sz="1600" b="1">
                <a:solidFill>
                  <a:srgbClr val="99FF33"/>
                </a:solidFill>
              </a:rPr>
              <a:t>3.</a:t>
            </a:r>
            <a:r>
              <a:rPr lang="pl-PL" altLang="pl-PL" b="1">
                <a:solidFill>
                  <a:srgbClr val="99FF33"/>
                </a:solidFill>
              </a:rPr>
              <a:t> </a:t>
            </a:r>
            <a:r>
              <a:rPr lang="pl-PL" altLang="pl-PL" sz="1600" b="1">
                <a:solidFill>
                  <a:srgbClr val="99FF33"/>
                </a:solidFill>
              </a:rPr>
              <a:t>Ciągła weryfikacja (walidacja ) procesu </a:t>
            </a:r>
            <a:r>
              <a:rPr lang="pl-PL" altLang="pl-PL" sz="1600" b="1" u="sng">
                <a:solidFill>
                  <a:srgbClr val="99FF33"/>
                </a:solidFill>
              </a:rPr>
              <a:t>CPV</a:t>
            </a:r>
            <a:r>
              <a:rPr lang="pl-PL" altLang="pl-PL" sz="1600" b="1">
                <a:solidFill>
                  <a:srgbClr val="99FF33"/>
                </a:solidFill>
              </a:rPr>
              <a:t> </a:t>
            </a:r>
            <a:r>
              <a:rPr lang="pl-PL" altLang="pl-PL" sz="1600"/>
              <a:t>– od 2012 roku wprowadzane jest wymaganie ciągłej oceny i monitoringu procesu wytwarzania. Ma to wyeliminować jakąkolwiek przypadkowość przy produkcji leku. „To podejście skupia się wyraźnie na wszelkich technikach kontroli międzyprocesowej w linii i monitorowaniu procesu oraz jakości produktu w chwili jego wytwarzania. Jako uzupełnienie tej kontroli zaleca się także ciągłe monitorowanie atrybutów jakości materiałów wyjściowych. Niezbędna jest nieustanna ocena i reagowanie na niekorzystne zmiany trendów krytycznych parametrów procesu.”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>
                <a:solidFill>
                  <a:srgbClr val="99FF33"/>
                </a:solidFill>
              </a:rPr>
              <a:t>	Zalecana jest procedura 3. Procedury 1 i 2 mogą być stosowane tylko warunkowo.</a:t>
            </a:r>
            <a:endParaRPr lang="pl-PL" altLang="pl-PL">
              <a:solidFill>
                <a:srgbClr val="99FF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1600" b="1">
              <a:solidFill>
                <a:srgbClr val="99FF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 b="1">
                <a:solidFill>
                  <a:srgbClr val="99FF33"/>
                </a:solidFill>
              </a:rPr>
              <a:t>Walidacja retrospektywna</a:t>
            </a:r>
            <a:r>
              <a:rPr lang="pl-PL" altLang="pl-PL" sz="1600" b="1"/>
              <a:t> </a:t>
            </a:r>
            <a:r>
              <a:rPr lang="pl-PL" altLang="pl-PL" sz="1600"/>
              <a:t>– walidacja procesu wytwarzania produktu, który znajduje się w sprzedaży, przeprowadzana w oparciu o zebrane historyczne dane dotyczące produkcji, badania i kontroli serii. (dane z minimum 10-30 serii).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/>
              <a:t> </a:t>
            </a:r>
            <a:r>
              <a:rPr lang="pl-PL" altLang="pl-PL" sz="1600">
                <a:solidFill>
                  <a:srgbClr val="FF0000"/>
                </a:solidFill>
              </a:rPr>
              <a:t>Ten typ walidacji jest już odrzucony</a:t>
            </a:r>
            <a:r>
              <a:rPr lang="pl-PL" altLang="pl-PL" sz="160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16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1600"/>
              <a:t>      </a:t>
            </a:r>
            <a:r>
              <a:rPr lang="pl-PL" altLang="pl-PL" sz="1600" b="1">
                <a:solidFill>
                  <a:srgbClr val="FF3399"/>
                </a:solidFill>
              </a:rPr>
              <a:t>Systemy i procesy produkcyjne mają być ciągle oceniane, czy nadal znajdują się w stanie zwalidowanym.</a:t>
            </a:r>
            <a:r>
              <a:rPr lang="pl-PL" altLang="pl-PL" sz="1600"/>
              <a:t> 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6077802-7B34-05C9-8D2D-89DAA64BE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pl-PL" altLang="pl-PL" sz="2800"/>
              <a:t>ASMF</a:t>
            </a:r>
            <a:r>
              <a:rPr lang="pl-PL" altLang="pl-PL" sz="3600"/>
              <a:t> </a:t>
            </a:r>
            <a:r>
              <a:rPr lang="pl-PL" altLang="pl-PL" sz="2800"/>
              <a:t>Restricted Part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4A236440-9479-3D90-B002-50FBE3B250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400"/>
              <a:t>	3.2.S.2.6	Manufacturing Process Development			 </a:t>
            </a:r>
            <a:r>
              <a:rPr lang="pl-PL" altLang="pl-PL" sz="1800" i="1">
                <a:latin typeface="Times New Roman" panose="02020603050405020304" pitchFamily="18" charset="0"/>
              </a:rPr>
              <a:t>(Badania rozwojowe procesu wytwarzania)</a:t>
            </a:r>
            <a:endParaRPr lang="pl-PL" altLang="pl-PL" sz="2400"/>
          </a:p>
          <a:p>
            <a:pPr eaLnBrk="1" hangingPunct="1">
              <a:buFontTx/>
              <a:buNone/>
            </a:pPr>
            <a:endParaRPr lang="pl-PL" altLang="pl-PL" sz="2000"/>
          </a:p>
          <a:p>
            <a:pPr eaLnBrk="1" hangingPunct="1"/>
            <a:r>
              <a:rPr lang="pl-PL" altLang="pl-PL" sz="1800"/>
              <a:t>Opis i omówienie znaczących zmian wprowadzonych w procesie wytwarzania i miejscu wytwarzania API, która została zużyta :		</a:t>
            </a:r>
          </a:p>
          <a:p>
            <a:pPr eaLnBrk="1" hangingPunct="1"/>
            <a:r>
              <a:rPr lang="pl-PL" altLang="pl-PL" sz="1600"/>
              <a:t>do produkcji leku</a:t>
            </a:r>
          </a:p>
          <a:p>
            <a:pPr eaLnBrk="1" hangingPunct="1"/>
            <a:r>
              <a:rPr lang="pl-PL" altLang="pl-PL" sz="1600"/>
              <a:t>do badań nieklinicznych</a:t>
            </a:r>
          </a:p>
          <a:p>
            <a:pPr eaLnBrk="1" hangingPunct="1"/>
            <a:r>
              <a:rPr lang="pl-PL" altLang="pl-PL" sz="1600"/>
              <a:t>do badań klinicznych</a:t>
            </a:r>
          </a:p>
          <a:p>
            <a:pPr eaLnBrk="1" hangingPunct="1"/>
            <a:r>
              <a:rPr lang="pl-PL" altLang="pl-PL" sz="1600"/>
              <a:t>do powiększania skali</a:t>
            </a:r>
          </a:p>
          <a:p>
            <a:pPr eaLnBrk="1" hangingPunct="1"/>
            <a:r>
              <a:rPr lang="pl-PL" altLang="pl-PL" sz="1600"/>
              <a:t>w skali pilotażowej</a:t>
            </a:r>
          </a:p>
          <a:p>
            <a:pPr eaLnBrk="1" hangingPunct="1"/>
            <a:r>
              <a:rPr lang="pl-PL" altLang="pl-PL" sz="1600"/>
              <a:t>w skali produkcyjnej</a:t>
            </a:r>
          </a:p>
          <a:p>
            <a:pPr eaLnBrk="1" hangingPunct="1"/>
            <a:endParaRPr lang="pl-PL" altLang="pl-PL" sz="1600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CBC69F32-7D7C-4326-B665-AEC3AC2171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/>
          <a:lstStyle/>
          <a:p>
            <a:pPr eaLnBrk="1" hangingPunct="1"/>
            <a:r>
              <a:rPr lang="pl-PL" altLang="pl-PL" sz="2800"/>
              <a:t>ASMF Restricted Part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B40B307A-658D-019E-884C-0A03478CE3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/>
              <a:t>	3.2.S.3.2		Impurities</a:t>
            </a:r>
            <a:r>
              <a:rPr lang="pl-PL" altLang="pl-PL" sz="1600"/>
              <a:t>  </a:t>
            </a:r>
            <a:r>
              <a:rPr lang="pl-PL" altLang="pl-PL" sz="1600" i="1"/>
              <a:t>(zanieczyszczenia)</a:t>
            </a:r>
            <a:endParaRPr lang="pl-PL" altLang="pl-PL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 i="1"/>
              <a:t>	</a:t>
            </a:r>
            <a:r>
              <a:rPr lang="pl-PL" altLang="pl-PL" sz="1800" i="1">
                <a:solidFill>
                  <a:srgbClr val="99FF33"/>
                </a:solidFill>
              </a:rPr>
              <a:t>Ze względu na rangę tego zagadnienia zdecydowaliśmy się rozdział ten dokładnie omówić w Open Part of ASMF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400" i="1">
              <a:solidFill>
                <a:srgbClr val="99FF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800" i="1"/>
              <a:t>	</a:t>
            </a:r>
            <a:r>
              <a:rPr lang="pl-PL" altLang="pl-PL" sz="2000" i="1"/>
              <a:t>- </a:t>
            </a:r>
            <a:r>
              <a:rPr lang="pl-PL" altLang="pl-PL" sz="2000"/>
              <a:t>Wytwórcy, którzy chcą chronić metody identyfikacji i oznaczania   	zanieczyszczeń powinni dane te zamieścić w Restricted Part. 	Dotyczy to zwłaszcza nowych API.</a:t>
            </a:r>
            <a:r>
              <a:rPr lang="pl-PL" altLang="pl-PL" sz="240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altLang="pl-PL" sz="2400"/>
              <a:t>	 </a:t>
            </a:r>
            <a:r>
              <a:rPr lang="pl-PL" altLang="pl-PL" sz="2000"/>
              <a:t>- Informacje dotyczące profilu, poziomu i limitu zanieczyszczeń 	muszą być podane w Części Otwartej ASMF</a:t>
            </a:r>
            <a:r>
              <a:rPr lang="pl-PL" altLang="pl-PL" sz="2400"/>
              <a:t> </a:t>
            </a:r>
            <a:r>
              <a:rPr lang="pl-PL" altLang="pl-PL" sz="2000" i="1">
                <a:solidFill>
                  <a:srgbClr val="FF66CC"/>
                </a:solidFill>
              </a:rPr>
              <a:t>(Specyfikacja)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2C72468F-EDB2-DF2F-CEF1-50725233B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/>
          <a:lstStyle/>
          <a:p>
            <a:pPr eaLnBrk="1" hangingPunct="1"/>
            <a:r>
              <a:rPr lang="pl-PL" altLang="pl-PL" sz="2800"/>
              <a:t>ASMF Restricted Part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A7ADF5A7-532A-7680-763A-25F7E2460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400"/>
              <a:t>	3.2.S.4.5		Justification of specification				</a:t>
            </a:r>
            <a:r>
              <a:rPr lang="pl-PL" altLang="pl-PL" sz="1600" i="1"/>
              <a:t>(Uzasadnienie specyfikacji)				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pl-PL" altLang="pl-PL" sz="2000"/>
              <a:t>Uzasadnienie kryteriów akceptacji dla parametrów jakościowych API w oparciu o wyniki badań serii użytych do badań toksykologicznych, klinicznych lub serii produkcyjnych					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pl-PL" altLang="pl-PL" sz="2000"/>
              <a:t>Uzasadnienie limitów podanych dla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Zanieczyszczeń, biorąc pod uwagę ich charakter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Pozostałości rozpuszczalników</a:t>
            </a:r>
          </a:p>
          <a:p>
            <a:pPr eaLnBrk="1" hangingPunct="1"/>
            <a:endParaRPr lang="pl-PL" altLang="pl-PL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>
            <a:extLst>
              <a:ext uri="{FF2B5EF4-FFF2-40B4-BE49-F238E27FC236}">
                <a16:creationId xmlns:a16="http://schemas.microsoft.com/office/drawing/2014/main" id="{2820A6A5-4FD6-17B4-F1E7-0B2A11CB3E0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8366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   WYMAGANIA DOTYCZĄCE SUBSTANCJI ORGANICZNYCH WYDZIELANYCH Z MATERIAŁU POCHODZENIA LUDZKIEGO 			LUB ZWIERZĘCEGO												</a:t>
            </a:r>
            <a:endParaRPr lang="pl-PL" altLang="pl-PL" sz="1800"/>
          </a:p>
          <a:p>
            <a:pPr lvl="1" eaLnBrk="1" hangingPunct="1">
              <a:buFont typeface="Wingdings" panose="05000000000000000000" pitchFamily="2" charset="2"/>
              <a:buChar char="q"/>
            </a:pPr>
            <a:r>
              <a:rPr lang="pl-PL" altLang="pl-PL" sz="1800"/>
              <a:t>Należy podać pełną informację o:					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odbiorze i magazynowaniu materiału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wydzielaniu substancji aktywnej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specyfikacji i metodach kontroli materiału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środkach podjętych w celu zapewnienia, że nieobecne są np. wirusy i priony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pl-PL" altLang="pl-PL" sz="1600"/>
              <a:t>stabilności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5DE7863-5C8A-4D66-FA74-70EFE9EB1D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200"/>
              <a:t>ASMF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00203FC4-C80B-2B4A-5545-3FC522A370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196976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l-PL" altLang="pl-PL" sz="2000"/>
              <a:t>	    Europejski certyfikat zgodności z monografiami Farmakopei 			Europejskiej (CEP, CoS)</a:t>
            </a:r>
            <a:r>
              <a:rPr lang="pl-PL" altLang="pl-PL" sz="1600"/>
              <a:t>		       	</a:t>
            </a:r>
            <a:r>
              <a:rPr lang="pl-PL" altLang="pl-PL" sz="1600" i="1"/>
              <a:t>(Certificate of suitability to the Monograph of European Pharmacopoeia)</a:t>
            </a:r>
            <a:r>
              <a:rPr lang="pl-PL" altLang="pl-PL" sz="2000"/>
              <a:t> </a:t>
            </a:r>
            <a:r>
              <a:rPr lang="pl-PL" altLang="pl-PL" sz="1800"/>
              <a:t>																	</a:t>
            </a:r>
            <a:r>
              <a:rPr lang="pl-PL" altLang="pl-PL" sz="1600"/>
              <a:t>W przypadku substancji leczniczych opisanych w Farmakopei Europejskiej wytwórcy mogą posłużyć się CEP, aby zastąpić nim pewne informacje potrzebne      w Module 3. W tych przypadkach zamieszcza się odwołania do CEP w odpowiednich punktach CTD dotyczących substancji czynnej. Kopię CEP przedstawia się	           w Module 3 R</a:t>
            </a:r>
          </a:p>
          <a:p>
            <a:pPr eaLnBrk="1" hangingPunct="1">
              <a:buFontTx/>
              <a:buNone/>
            </a:pPr>
            <a:r>
              <a:rPr lang="pl-PL" altLang="pl-PL" sz="1800"/>
              <a:t>									</a:t>
            </a:r>
            <a:r>
              <a:rPr lang="pl-PL" altLang="pl-PL" sz="1600"/>
              <a:t>Informacje nieobjęte CEP przedstawia się w odpowiednich działach  3.2.S.</a:t>
            </a:r>
          </a:p>
          <a:p>
            <a:pPr eaLnBrk="1" hangingPunct="1">
              <a:buFontTx/>
              <a:buNone/>
            </a:pPr>
            <a:endParaRPr lang="pl-PL" altLang="pl-PL" sz="1400"/>
          </a:p>
          <a:p>
            <a:pPr eaLnBrk="1" hangingPunct="1">
              <a:buFontTx/>
              <a:buNone/>
            </a:pPr>
            <a:r>
              <a:rPr lang="pl-PL" altLang="pl-PL" sz="1800"/>
              <a:t>		</a:t>
            </a:r>
            <a:r>
              <a:rPr lang="pl-PL" altLang="pl-PL" sz="1600"/>
              <a:t>CEP musi także wykazywać spełnianie wymagań przepisów 	dotyczących TSE.</a:t>
            </a:r>
            <a:r>
              <a:rPr lang="pl-PL" altLang="pl-PL" sz="1800"/>
              <a:t> 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>
            <a:extLst>
              <a:ext uri="{FF2B5EF4-FFF2-40B4-BE49-F238E27FC236}">
                <a16:creationId xmlns:a16="http://schemas.microsoft.com/office/drawing/2014/main" id="{CDF61F93-E691-95EE-D82E-2580B5B14A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pl-PL" altLang="pl-PL" sz="3600"/>
              <a:t>ASMF</a:t>
            </a:r>
            <a:r>
              <a:rPr lang="pl-PL" altLang="pl-PL" sz="4000"/>
              <a:t> </a:t>
            </a:r>
            <a:r>
              <a:rPr lang="pl-PL" altLang="pl-PL" sz="2800"/>
              <a:t>– Źródła c.d.</a:t>
            </a:r>
          </a:p>
        </p:txBody>
      </p:sp>
      <p:sp>
        <p:nvSpPr>
          <p:cNvPr id="55299" name="Text Box 5">
            <a:extLst>
              <a:ext uri="{FF2B5EF4-FFF2-40B4-BE49-F238E27FC236}">
                <a16:creationId xmlns:a16="http://schemas.microsoft.com/office/drawing/2014/main" id="{7834409E-4E4E-7B0D-1E51-539E45725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6" y="1406526"/>
            <a:ext cx="77247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4.  </a:t>
            </a:r>
            <a:r>
              <a:rPr lang="pl-PL" altLang="pl-PL" sz="2000">
                <a:solidFill>
                  <a:srgbClr val="99CCFF"/>
                </a:solidFill>
                <a:hlinkClick r:id="rId2"/>
              </a:rPr>
              <a:t>http://www.emea.europa.eu/pdfs/human/qwp/614203en.pdf</a:t>
            </a:r>
            <a:endParaRPr lang="pl-PL" altLang="pl-PL" sz="2000">
              <a:solidFill>
                <a:srgbClr val="99CC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      Guideline on Stability Testing for Active Substance and Medicinal Products…</a:t>
            </a:r>
          </a:p>
        </p:txBody>
      </p:sp>
      <p:sp>
        <p:nvSpPr>
          <p:cNvPr id="55300" name="Text Box 6">
            <a:extLst>
              <a:ext uri="{FF2B5EF4-FFF2-40B4-BE49-F238E27FC236}">
                <a16:creationId xmlns:a16="http://schemas.microsoft.com/office/drawing/2014/main" id="{4C394AA5-AFF8-6087-EBC3-769281DE1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6" y="2271714"/>
            <a:ext cx="7896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5.  </a:t>
            </a:r>
            <a:r>
              <a:rPr lang="pl-PL" altLang="pl-PL" sz="2000">
                <a:solidFill>
                  <a:srgbClr val="99CCFF"/>
                </a:solidFill>
                <a:hlinkClick r:id="rId3"/>
              </a:rPr>
              <a:t>http://www.emea.europa.eu/pdfs/human/ich/028395en.pdf</a:t>
            </a:r>
            <a:r>
              <a:rPr lang="pl-PL" altLang="pl-PL" sz="2000">
                <a:solidFill>
                  <a:srgbClr val="99CCFF"/>
                </a:solidFill>
              </a:rPr>
              <a:t>		</a:t>
            </a:r>
            <a:r>
              <a:rPr lang="pl-PL" altLang="pl-PL" sz="1800">
                <a:solidFill>
                  <a:srgbClr val="FFFFFF"/>
                </a:solidFill>
              </a:rPr>
              <a:t>ICH Note For Guidance on Impurities; Residual solvents</a:t>
            </a:r>
          </a:p>
        </p:txBody>
      </p:sp>
      <p:sp>
        <p:nvSpPr>
          <p:cNvPr id="55301" name="Text Box 7">
            <a:extLst>
              <a:ext uri="{FF2B5EF4-FFF2-40B4-BE49-F238E27FC236}">
                <a16:creationId xmlns:a16="http://schemas.microsoft.com/office/drawing/2014/main" id="{F32BE7F0-BD32-24F5-72EF-68E4AE08D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4292600"/>
            <a:ext cx="836164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7.  </a:t>
            </a:r>
            <a:r>
              <a:rPr lang="pl-PL" altLang="pl-PL" sz="1800">
                <a:solidFill>
                  <a:srgbClr val="FFFFFF"/>
                </a:solidFill>
              </a:rPr>
              <a:t>Seminarium – Nowy sposób przedstawiania dokumentacji – informacji o API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      dołączanej do wniosku w Dossier Rejestracyjnym </a:t>
            </a:r>
            <a:r>
              <a:rPr lang="pl-PL" altLang="pl-PL" sz="1800" b="1">
                <a:solidFill>
                  <a:srgbClr val="FFFFFF"/>
                </a:solidFill>
              </a:rPr>
              <a:t>(POLFARMED 2005)</a:t>
            </a:r>
          </a:p>
        </p:txBody>
      </p:sp>
      <p:sp>
        <p:nvSpPr>
          <p:cNvPr id="55302" name="Text Box 8">
            <a:extLst>
              <a:ext uri="{FF2B5EF4-FFF2-40B4-BE49-F238E27FC236}">
                <a16:creationId xmlns:a16="http://schemas.microsoft.com/office/drawing/2014/main" id="{5B4AA8E3-2A3F-91F7-9F40-F02976B6C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5445125"/>
            <a:ext cx="755399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8.   </a:t>
            </a:r>
            <a:r>
              <a:rPr lang="pl-PL" altLang="pl-PL" sz="1800">
                <a:solidFill>
                  <a:srgbClr val="FFFFFF"/>
                </a:solidFill>
              </a:rPr>
              <a:t>Wymagania GMP dla substancji aktywnych (Szkolenie AW-84/2008)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 		</a:t>
            </a:r>
            <a:r>
              <a:rPr lang="pl-PL" altLang="pl-PL" sz="1800" b="1">
                <a:solidFill>
                  <a:srgbClr val="FFFFFF"/>
                </a:solidFill>
              </a:rPr>
              <a:t>(OINpharma, GMProject)</a:t>
            </a:r>
            <a:r>
              <a:rPr lang="pl-PL" altLang="pl-PL" sz="10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5303" name="Text Box 10">
            <a:extLst>
              <a:ext uri="{FF2B5EF4-FFF2-40B4-BE49-F238E27FC236}">
                <a16:creationId xmlns:a16="http://schemas.microsoft.com/office/drawing/2014/main" id="{B142C36A-1FD2-E8CE-879D-788CB51E6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3213101"/>
            <a:ext cx="710348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6.  </a:t>
            </a:r>
            <a:r>
              <a:rPr lang="pl-PL" altLang="pl-PL" sz="2000" u="sng">
                <a:solidFill>
                  <a:srgbClr val="FFFFFF"/>
                </a:solidFill>
                <a:hlinkClick r:id="rId4"/>
              </a:rPr>
              <a:t>http://www.emea.europa.eu/pdfs/human/ich/273799en.pdf</a:t>
            </a:r>
            <a:endParaRPr lang="pl-PL" altLang="pl-PL" sz="2000" u="sng">
              <a:solidFill>
                <a:srgbClr val="FFFF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99CCFF"/>
                </a:solidFill>
              </a:rPr>
              <a:t>		</a:t>
            </a:r>
            <a:r>
              <a:rPr lang="pl-PL" altLang="pl-PL" sz="1800">
                <a:solidFill>
                  <a:srgbClr val="FFFFFF"/>
                </a:solidFill>
              </a:rPr>
              <a:t>ICH Note for Guidence on Impurities Testing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>
                <a:solidFill>
                  <a:srgbClr val="FFFFFF"/>
                </a:solidFill>
              </a:rPr>
              <a:t>			Impurities in New Drug Substances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EFD946A2-BB4F-B428-383E-4537E99532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pl-PL" sz="3600"/>
              <a:t>ASMF</a:t>
            </a:r>
            <a:r>
              <a:rPr lang="pl-PL" altLang="pl-PL" sz="2800"/>
              <a:t> – Źródła c.d.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6032E53D-73D6-044C-CCAD-CEF988C3156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600201"/>
            <a:ext cx="8229600" cy="4525963"/>
          </a:xfrm>
        </p:spPr>
        <p:txBody>
          <a:bodyPr/>
          <a:lstStyle/>
          <a:p>
            <a:pPr marL="609600" indent="-609600" eaLnBrk="1" hangingPunct="1">
              <a:buNone/>
            </a:pPr>
            <a:r>
              <a:rPr lang="pl-PL" altLang="pl-PL" sz="1800" i="1">
                <a:latin typeface="Times New Roman" panose="02020603050405020304" pitchFamily="18" charset="0"/>
              </a:rPr>
              <a:t>									</a:t>
            </a:r>
          </a:p>
        </p:txBody>
      </p:sp>
      <p:sp>
        <p:nvSpPr>
          <p:cNvPr id="67588" name="Text Box 6">
            <a:extLst>
              <a:ext uri="{FF2B5EF4-FFF2-40B4-BE49-F238E27FC236}">
                <a16:creationId xmlns:a16="http://schemas.microsoft.com/office/drawing/2014/main" id="{D121F176-5696-32DA-A4EF-B04E97559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2924175"/>
            <a:ext cx="7920037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l-PL" sz="2000" dirty="0">
                <a:solidFill>
                  <a:srgbClr val="FFFFFF"/>
                </a:solidFill>
                <a:latin typeface="Arial" charset="0"/>
              </a:rPr>
              <a:t>10.     </a:t>
            </a:r>
            <a:r>
              <a:rPr lang="pl-PL" u="sng" dirty="0">
                <a:solidFill>
                  <a:srgbClr val="99CCFF"/>
                </a:solidFill>
                <a:latin typeface="Arial" charset="0"/>
                <a:hlinkClick r:id="rId3"/>
              </a:rPr>
              <a:t>http://www.emea.europa.eu/pdfs/human/regaffair/59688107en.pdf</a:t>
            </a:r>
            <a:r>
              <a:rPr lang="pl-PL" dirty="0">
                <a:solidFill>
                  <a:srgbClr val="99CCFF"/>
                </a:solidFill>
                <a:latin typeface="Arial" charset="0"/>
              </a:rPr>
              <a:t>	    </a:t>
            </a:r>
            <a:r>
              <a:rPr lang="pl-PL" dirty="0">
                <a:solidFill>
                  <a:srgbClr val="FFFFFF"/>
                </a:solidFill>
                <a:latin typeface="Arial" charset="0"/>
              </a:rPr>
              <a:t>EMEA </a:t>
            </a:r>
            <a:r>
              <a:rPr lang="pl-PL" dirty="0" err="1">
                <a:solidFill>
                  <a:srgbClr val="FFFFFF"/>
                </a:solidFill>
                <a:latin typeface="Arial" charset="0"/>
              </a:rPr>
              <a:t>Implementation</a:t>
            </a:r>
            <a:r>
              <a:rPr lang="pl-PL" dirty="0">
                <a:solidFill>
                  <a:srgbClr val="FFFFFF"/>
                </a:solidFill>
                <a:latin typeface="Arial" charset="0"/>
              </a:rPr>
              <a:t> of </a:t>
            </a:r>
            <a:r>
              <a:rPr lang="pl-PL" dirty="0" err="1">
                <a:solidFill>
                  <a:srgbClr val="FFFFFF"/>
                </a:solidFill>
                <a:latin typeface="Arial" charset="0"/>
              </a:rPr>
              <a:t>Electronic-only</a:t>
            </a:r>
            <a:r>
              <a:rPr lang="pl-PL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l-PL" dirty="0" err="1">
                <a:solidFill>
                  <a:srgbClr val="FFFFFF"/>
                </a:solidFill>
                <a:latin typeface="Arial" charset="0"/>
              </a:rPr>
              <a:t>Submission</a:t>
            </a:r>
            <a:r>
              <a:rPr lang="pl-PL" dirty="0">
                <a:solidFill>
                  <a:srgbClr val="FFFFFF"/>
                </a:solidFill>
                <a:latin typeface="Arial" charset="0"/>
              </a:rPr>
              <a:t> 			  	and </a:t>
            </a:r>
            <a:r>
              <a:rPr lang="pl-PL" dirty="0" err="1">
                <a:solidFill>
                  <a:srgbClr val="FFFFFF"/>
                </a:solidFill>
                <a:latin typeface="Arial" charset="0"/>
              </a:rPr>
              <a:t>eCTD</a:t>
            </a:r>
            <a:r>
              <a:rPr lang="pl-PL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l-PL" dirty="0" err="1">
                <a:solidFill>
                  <a:srgbClr val="FFFFFF"/>
                </a:solidFill>
                <a:latin typeface="Arial" charset="0"/>
              </a:rPr>
              <a:t>Submission</a:t>
            </a:r>
            <a:r>
              <a:rPr lang="pl-PL" b="1" dirty="0">
                <a:solidFill>
                  <a:srgbClr val="FFFFFF"/>
                </a:solidFill>
                <a:latin typeface="Arial" charset="0"/>
              </a:rPr>
              <a:t>					   </a:t>
            </a:r>
            <a:r>
              <a:rPr lang="pl-PL" dirty="0" err="1">
                <a:solidFill>
                  <a:srgbClr val="FF66CC"/>
                </a:solidFill>
                <a:latin typeface="Arial" charset="0"/>
              </a:rPr>
              <a:t>Edition</a:t>
            </a:r>
            <a:r>
              <a:rPr lang="pl-PL" dirty="0">
                <a:solidFill>
                  <a:srgbClr val="FF66CC"/>
                </a:solidFill>
                <a:latin typeface="Arial" charset="0"/>
              </a:rPr>
              <a:t> </a:t>
            </a:r>
            <a:r>
              <a:rPr lang="pl-PL" dirty="0" err="1">
                <a:solidFill>
                  <a:srgbClr val="FF66CC"/>
                </a:solidFill>
                <a:latin typeface="Arial" charset="0"/>
              </a:rPr>
              <a:t>December</a:t>
            </a:r>
            <a:r>
              <a:rPr lang="pl-PL" dirty="0">
                <a:solidFill>
                  <a:srgbClr val="FF66CC"/>
                </a:solidFill>
                <a:latin typeface="Arial" charset="0"/>
              </a:rPr>
              <a:t> 2008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l-PL" dirty="0">
              <a:solidFill>
                <a:srgbClr val="FF66CC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l-PL" dirty="0">
              <a:solidFill>
                <a:srgbClr val="FF66CC"/>
              </a:solidFill>
              <a:latin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 startAt="11"/>
              <a:defRPr/>
            </a:pPr>
            <a:r>
              <a:rPr lang="pl-PL" dirty="0">
                <a:solidFill>
                  <a:srgbClr val="FFFFFF"/>
                </a:solidFill>
                <a:latin typeface="Arial"/>
              </a:rPr>
              <a:t>     Dziennik Ustaw RP - Obwieszczenie Ministra Zdrowia z dnia</a:t>
            </a:r>
            <a:br>
              <a:rPr lang="pl-PL" dirty="0">
                <a:solidFill>
                  <a:srgbClr val="FFFFFF"/>
                </a:solidFill>
                <a:latin typeface="Arial"/>
              </a:rPr>
            </a:br>
            <a:r>
              <a:rPr lang="pl-PL" dirty="0">
                <a:solidFill>
                  <a:srgbClr val="FFFFFF"/>
                </a:solidFill>
                <a:latin typeface="Arial"/>
              </a:rPr>
              <a:t>     18 marca 2019r w Sprawie Wymagań Dobrej Praktyki Wytwarzania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 startAt="11"/>
              <a:defRPr/>
            </a:pPr>
            <a:endParaRPr lang="pl-PL" dirty="0">
              <a:solidFill>
                <a:srgbClr val="FFFFFF"/>
              </a:solidFill>
              <a:latin typeface="Arial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l-PL" dirty="0">
                <a:solidFill>
                  <a:srgbClr val="FFFFFF"/>
                </a:solidFill>
                <a:latin typeface="Arial"/>
              </a:rPr>
              <a:t>12.      </a:t>
            </a:r>
            <a:r>
              <a:rPr lang="pl-PL" u="sng" dirty="0">
                <a:solidFill>
                  <a:srgbClr val="66FFFF"/>
                </a:solidFill>
                <a:latin typeface="Arial"/>
              </a:rPr>
              <a:t>http://ispe.org.pl/aneks-15-kwalifikacja-i-walidacja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l-PL" dirty="0">
                <a:solidFill>
                  <a:srgbClr val="FFFFFF"/>
                </a:solidFill>
                <a:latin typeface="Arial"/>
              </a:rPr>
              <a:t>          </a:t>
            </a:r>
          </a:p>
        </p:txBody>
      </p:sp>
      <p:sp>
        <p:nvSpPr>
          <p:cNvPr id="56325" name="Text Box 8">
            <a:extLst>
              <a:ext uri="{FF2B5EF4-FFF2-40B4-BE49-F238E27FC236}">
                <a16:creationId xmlns:a16="http://schemas.microsoft.com/office/drawing/2014/main" id="{0EA06C63-A37B-7742-A3ED-99D8A386A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479551"/>
            <a:ext cx="75819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2000">
                <a:solidFill>
                  <a:srgbClr val="FFFFFF"/>
                </a:solidFill>
              </a:rPr>
              <a:t>9.     </a:t>
            </a:r>
            <a:r>
              <a:rPr lang="pl-PL" altLang="pl-PL" sz="2000" u="sng">
                <a:solidFill>
                  <a:srgbClr val="FFFFFF"/>
                </a:solidFill>
                <a:hlinkClick r:id="rId4"/>
              </a:rPr>
              <a:t>http://estri.ich.org/ectd/eCTD_Specification_v3_2_2.pdf</a:t>
            </a:r>
            <a:r>
              <a:rPr lang="pl-PL" altLang="pl-PL" sz="2000">
                <a:solidFill>
                  <a:srgbClr val="FFFFFF"/>
                </a:solidFill>
              </a:rPr>
              <a:t>		    </a:t>
            </a:r>
            <a:r>
              <a:rPr lang="pl-PL" altLang="pl-PL" sz="1800">
                <a:solidFill>
                  <a:srgbClr val="FFFFFF"/>
                </a:solidFill>
              </a:rPr>
              <a:t>Electronic Common Technical Document Specyfication			</a:t>
            </a:r>
            <a:r>
              <a:rPr lang="pl-PL" altLang="pl-PL" sz="1800">
                <a:solidFill>
                  <a:srgbClr val="FF66CC"/>
                </a:solidFill>
              </a:rPr>
              <a:t>Edition 16 July 2008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7ECEB2-5070-4C9A-9A29-218D0AF4B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9393" y="293718"/>
            <a:ext cx="4645250" cy="3135282"/>
          </a:xfrm>
        </p:spPr>
        <p:txBody>
          <a:bodyPr anchor="b">
            <a:normAutofit/>
          </a:bodyPr>
          <a:lstStyle/>
          <a:p>
            <a:r>
              <a:rPr lang="pl-PL" sz="2000" dirty="0">
                <a:latin typeface="Arial Black" panose="020B0A04020102020204" pitchFamily="34" charset="0"/>
              </a:rPr>
              <a:t>Studenckie Koło Naukowe </a:t>
            </a:r>
            <a:br>
              <a:rPr lang="pl-PL" sz="2000" dirty="0">
                <a:latin typeface="Arial Black" panose="020B0A04020102020204" pitchFamily="34" charset="0"/>
              </a:rPr>
            </a:br>
            <a:r>
              <a:rPr lang="pl-PL" sz="2000" dirty="0">
                <a:latin typeface="Arial Black" panose="020B0A04020102020204" pitchFamily="34" charset="0"/>
              </a:rPr>
              <a:t>„</a:t>
            </a:r>
            <a:r>
              <a:rPr lang="pl-PL" sz="2000" dirty="0" err="1">
                <a:latin typeface="Arial Black" panose="020B0A04020102020204" pitchFamily="34" charset="0"/>
              </a:rPr>
              <a:t>Synthesis</a:t>
            </a:r>
            <a:r>
              <a:rPr lang="pl-PL" sz="2000" dirty="0">
                <a:latin typeface="Arial Black" panose="020B0A04020102020204" pitchFamily="34" charset="0"/>
              </a:rPr>
              <a:t>”</a:t>
            </a:r>
            <a:br>
              <a:rPr lang="pl-PL" sz="2000" dirty="0">
                <a:latin typeface="Arial Black" panose="020B0A04020102020204" pitchFamily="34" charset="0"/>
              </a:rPr>
            </a:br>
            <a:br>
              <a:rPr lang="pl-PL" sz="2000" dirty="0">
                <a:latin typeface="Arial Black" panose="020B0A04020102020204" pitchFamily="34" charset="0"/>
              </a:rPr>
            </a:b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Strona Facebook </a:t>
            </a:r>
            <a:b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SKN </a:t>
            </a:r>
            <a:r>
              <a:rPr lang="pl-PL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Synthesis</a:t>
            </a:r>
            <a:br>
              <a:rPr lang="pl-PL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000" dirty="0">
                <a:latin typeface="Arial Black" panose="020B0A04020102020204" pitchFamily="34" charset="0"/>
              </a:rPr>
              <a:t> 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braz 4" descr="Obraz zawierający stół, wewnątrz&#10;&#10;Opis wygenerowany automatycznie">
            <a:extLst>
              <a:ext uri="{FF2B5EF4-FFF2-40B4-BE49-F238E27FC236}">
                <a16:creationId xmlns:a16="http://schemas.microsoft.com/office/drawing/2014/main" id="{6A93B79D-6E20-4D58-93CA-3F6535144F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" r="9663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Obraz 5" descr="Obraz zawierający grafika wektorowa&#10;&#10;Opis wygenerowany automatycznie">
            <a:extLst>
              <a:ext uri="{FF2B5EF4-FFF2-40B4-BE49-F238E27FC236}">
                <a16:creationId xmlns:a16="http://schemas.microsoft.com/office/drawing/2014/main" id="{C1C1C7AB-D5E5-4311-945B-D3871FED7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726" y="3429000"/>
            <a:ext cx="1760584" cy="176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04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9FBC1DE-31F2-4F04-8152-440A44C621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r>
              <a:rPr lang="pl-PL" altLang="pl-PL"/>
              <a:t>ROZDRABNIANIE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3C07C7D-A796-4FC0-8F7E-46EB7D976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654" y="2061133"/>
            <a:ext cx="10796276" cy="4796868"/>
          </a:xfrm>
        </p:spPr>
        <p:txBody>
          <a:bodyPr anchor="t">
            <a:normAutofit/>
          </a:bodyPr>
          <a:lstStyle/>
          <a:p>
            <a:pPr>
              <a:buFontTx/>
              <a:buNone/>
            </a:pPr>
            <a:r>
              <a:rPr lang="pl-PL" altLang="pl-PL" sz="2400" b="1" dirty="0"/>
              <a:t>Łamacze szczękowe i stożkowe</a:t>
            </a:r>
            <a:r>
              <a:rPr lang="pl-PL" altLang="pl-PL" sz="2400" dirty="0"/>
              <a:t>, wykorzystujące siły nacisku lub tarcia, stosowanie są do wstępnego rozdrabniania dużych brył a </a:t>
            </a:r>
            <a:r>
              <a:rPr lang="pl-PL" altLang="pl-PL" sz="2400" b="1" dirty="0"/>
              <a:t>kruszarki walcowe</a:t>
            </a:r>
            <a:r>
              <a:rPr lang="pl-PL" altLang="pl-PL" sz="2400" dirty="0"/>
              <a:t> do mniejszych.</a:t>
            </a:r>
          </a:p>
          <a:p>
            <a:pPr>
              <a:buFontTx/>
              <a:buNone/>
            </a:pPr>
            <a:endParaRPr lang="pl-PL" altLang="pl-PL" sz="2400" dirty="0"/>
          </a:p>
          <a:p>
            <a:pPr>
              <a:buFontTx/>
              <a:buNone/>
            </a:pPr>
            <a:r>
              <a:rPr lang="pl-PL" altLang="pl-PL" sz="2400" dirty="0"/>
              <a:t>Uderzenie i zderzenie bezwładnościowe jest stosowane do rozdrobnienia średniego i drobnego materiałów kruchych w </a:t>
            </a:r>
            <a:r>
              <a:rPr lang="pl-PL" altLang="pl-PL" sz="2400" b="1" dirty="0"/>
              <a:t>młynkach młotkowych, kulowych, prętowych i strumieniowych.</a:t>
            </a:r>
          </a:p>
          <a:p>
            <a:pPr>
              <a:buFontTx/>
              <a:buNone/>
            </a:pPr>
            <a:r>
              <a:rPr lang="pl-PL" altLang="pl-PL" sz="2400" dirty="0"/>
              <a:t>Ścinanie jest stosowane w </a:t>
            </a:r>
            <a:r>
              <a:rPr lang="pl-PL" altLang="pl-PL" sz="2400" b="1" dirty="0"/>
              <a:t>krajalnicach</a:t>
            </a:r>
            <a:r>
              <a:rPr lang="pl-PL" altLang="pl-PL" sz="2400" dirty="0"/>
              <a:t>.</a:t>
            </a:r>
          </a:p>
          <a:p>
            <a:pPr>
              <a:buFontTx/>
              <a:buNone/>
            </a:pPr>
            <a:endParaRPr lang="pl-PL" altLang="pl-PL" sz="2400" dirty="0"/>
          </a:p>
          <a:p>
            <a:pPr>
              <a:buFontTx/>
              <a:buNone/>
            </a:pPr>
            <a:r>
              <a:rPr lang="pl-PL" altLang="pl-PL" sz="2400" dirty="0"/>
              <a:t>Ścisły podział maszyn rozdrabniających nie jest możliwy, gdyż to samo urządzenie przy dużych rozdrobnieniach może pracować w różnych zakresach.</a:t>
            </a:r>
          </a:p>
        </p:txBody>
      </p:sp>
    </p:spTree>
    <p:extLst>
      <p:ext uri="{BB962C8B-B14F-4D97-AF65-F5344CB8AC3E}">
        <p14:creationId xmlns:p14="http://schemas.microsoft.com/office/powerpoint/2010/main" val="676496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extLst>
              <a:ext uri="{FF2B5EF4-FFF2-40B4-BE49-F238E27FC236}">
                <a16:creationId xmlns:a16="http://schemas.microsoft.com/office/drawing/2014/main" id="{B484B421-A1D3-417F-BA78-61AEA16B7D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4075113"/>
            <a:ext cx="16573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>
            <a:extLst>
              <a:ext uri="{FF2B5EF4-FFF2-40B4-BE49-F238E27FC236}">
                <a16:creationId xmlns:a16="http://schemas.microsoft.com/office/drawing/2014/main" id="{EE2ECF9C-54E0-4C02-BDB8-B581378F7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3789364"/>
            <a:ext cx="3816350" cy="239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3" name="AutoShape 13" descr="Znalezione obrazy dla zapytania m&amp;lstrok;yn walcowy">
            <a:extLst>
              <a:ext uri="{FF2B5EF4-FFF2-40B4-BE49-F238E27FC236}">
                <a16:creationId xmlns:a16="http://schemas.microsoft.com/office/drawing/2014/main" id="{0874E931-81C6-4FB4-A895-6782C2BFCA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5134" name="Text Box 14">
            <a:extLst>
              <a:ext uri="{FF2B5EF4-FFF2-40B4-BE49-F238E27FC236}">
                <a16:creationId xmlns:a16="http://schemas.microsoft.com/office/drawing/2014/main" id="{F04A989B-AA84-4038-843B-7601C528B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4399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pl-PL" altLang="pl-PL"/>
          </a:p>
        </p:txBody>
      </p:sp>
      <p:sp>
        <p:nvSpPr>
          <p:cNvPr id="5138" name="Text Box 18">
            <a:extLst>
              <a:ext uri="{FF2B5EF4-FFF2-40B4-BE49-F238E27FC236}">
                <a16:creationId xmlns:a16="http://schemas.microsoft.com/office/drawing/2014/main" id="{44DADBE7-25B1-400B-B16F-217799F38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36" y="3398043"/>
            <a:ext cx="243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b="1" dirty="0"/>
              <a:t>Młyn </a:t>
            </a:r>
            <a:r>
              <a:rPr lang="pl-PL" altLang="pl-PL" b="1" dirty="0" err="1"/>
              <a:t>bębnowo-kulowy</a:t>
            </a:r>
            <a:endParaRPr lang="pl-PL" altLang="pl-PL" b="1" dirty="0"/>
          </a:p>
        </p:txBody>
      </p:sp>
      <p:sp>
        <p:nvSpPr>
          <p:cNvPr id="5139" name="Rectangle 19">
            <a:extLst>
              <a:ext uri="{FF2B5EF4-FFF2-40B4-BE49-F238E27FC236}">
                <a16:creationId xmlns:a16="http://schemas.microsoft.com/office/drawing/2014/main" id="{71C3156A-2071-40E2-B21D-063C4513C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56" y="1659919"/>
            <a:ext cx="15720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b="1" dirty="0"/>
              <a:t>Młyn walcowy</a:t>
            </a:r>
          </a:p>
        </p:txBody>
      </p:sp>
      <p:pic>
        <p:nvPicPr>
          <p:cNvPr id="5146" name="Picture 26">
            <a:extLst>
              <a:ext uri="{FF2B5EF4-FFF2-40B4-BE49-F238E27FC236}">
                <a16:creationId xmlns:a16="http://schemas.microsoft.com/office/drawing/2014/main" id="{AD0FBDE0-659C-4C23-AF69-6F523D65C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404814"/>
            <a:ext cx="2879725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>
            <a:extLst>
              <a:ext uri="{FF2B5EF4-FFF2-40B4-BE49-F238E27FC236}">
                <a16:creationId xmlns:a16="http://schemas.microsoft.com/office/drawing/2014/main" id="{6EA6B4D9-9B05-4B6B-8499-240391E93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6" y="1052513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9" name="Text Box 29">
            <a:extLst>
              <a:ext uri="{FF2B5EF4-FFF2-40B4-BE49-F238E27FC236}">
                <a16:creationId xmlns:a16="http://schemas.microsoft.com/office/drawing/2014/main" id="{1C01174B-2A00-492E-AE49-3A8CD3987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1" y="2781301"/>
            <a:ext cx="24644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1,2 – walce, 3 – sprężyna dociskowa,</a:t>
            </a:r>
          </a:p>
          <a:p>
            <a:r>
              <a:rPr lang="pl-PL" altLang="pl-PL" sz="1200"/>
              <a:t>4 – lej nasypowy</a:t>
            </a:r>
          </a:p>
        </p:txBody>
      </p:sp>
      <p:pic>
        <p:nvPicPr>
          <p:cNvPr id="5150" name="Picture 30">
            <a:extLst>
              <a:ext uri="{FF2B5EF4-FFF2-40B4-BE49-F238E27FC236}">
                <a16:creationId xmlns:a16="http://schemas.microsoft.com/office/drawing/2014/main" id="{CA9840FF-FBA2-4D73-A39E-1BB686EAE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4005263"/>
            <a:ext cx="2159000" cy="110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1" name="Picture 31" descr="Znalezione obrazy dla zapytania elementy miel&amp;aogon;ce w m&amp;lstrok;ynach">
            <a:extLst>
              <a:ext uri="{FF2B5EF4-FFF2-40B4-BE49-F238E27FC236}">
                <a16:creationId xmlns:a16="http://schemas.microsoft.com/office/drawing/2014/main" id="{05A3BFE1-3114-4757-9C54-6D745873C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9" y="5084764"/>
            <a:ext cx="1296987" cy="129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2" name="Text Box 32">
            <a:extLst>
              <a:ext uri="{FF2B5EF4-FFF2-40B4-BE49-F238E27FC236}">
                <a16:creationId xmlns:a16="http://schemas.microsoft.com/office/drawing/2014/main" id="{5AD441B5-0A68-4336-AB5D-E4A9DEC36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0688" y="6092826"/>
            <a:ext cx="22729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400"/>
              <a:t>Wypełnienie młyna, kształtki</a:t>
            </a:r>
          </a:p>
        </p:txBody>
      </p:sp>
      <p:sp>
        <p:nvSpPr>
          <p:cNvPr id="5154" name="Text Box 34">
            <a:extLst>
              <a:ext uri="{FF2B5EF4-FFF2-40B4-BE49-F238E27FC236}">
                <a16:creationId xmlns:a16="http://schemas.microsoft.com/office/drawing/2014/main" id="{E076F8B8-39F7-45DF-922F-ED2CE29F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36" y="260350"/>
            <a:ext cx="83618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pl-PL" altLang="pl-PL" sz="2000" b="1" dirty="0"/>
              <a:t>Maszyny stosowane do rozdrabniania</a:t>
            </a:r>
          </a:p>
        </p:txBody>
      </p:sp>
      <p:sp>
        <p:nvSpPr>
          <p:cNvPr id="5155" name="Text Box 35">
            <a:extLst>
              <a:ext uri="{FF2B5EF4-FFF2-40B4-BE49-F238E27FC236}">
                <a16:creationId xmlns:a16="http://schemas.microsoft.com/office/drawing/2014/main" id="{A0538E9D-57EF-4053-9D89-A609A68EA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6313" y="4238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/>
              <a:t>4</a:t>
            </a:r>
          </a:p>
        </p:txBody>
      </p:sp>
      <p:sp>
        <p:nvSpPr>
          <p:cNvPr id="5156" name="Text Box 36">
            <a:extLst>
              <a:ext uri="{FF2B5EF4-FFF2-40B4-BE49-F238E27FC236}">
                <a16:creationId xmlns:a16="http://schemas.microsoft.com/office/drawing/2014/main" id="{F3691ECE-6BAB-421B-8AE8-CFADB5207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6675" y="13604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/>
              <a:t>3</a:t>
            </a:r>
          </a:p>
        </p:txBody>
      </p:sp>
      <p:sp>
        <p:nvSpPr>
          <p:cNvPr id="5157" name="Text Box 37">
            <a:extLst>
              <a:ext uri="{FF2B5EF4-FFF2-40B4-BE49-F238E27FC236}">
                <a16:creationId xmlns:a16="http://schemas.microsoft.com/office/drawing/2014/main" id="{D4DB369B-6C83-40F6-B36A-80D38C012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988" y="1936750"/>
            <a:ext cx="5293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/>
              <a:t>1, 2</a:t>
            </a:r>
          </a:p>
        </p:txBody>
      </p:sp>
      <p:sp>
        <p:nvSpPr>
          <p:cNvPr id="5158" name="Text Box 38">
            <a:extLst>
              <a:ext uri="{FF2B5EF4-FFF2-40B4-BE49-F238E27FC236}">
                <a16:creationId xmlns:a16="http://schemas.microsoft.com/office/drawing/2014/main" id="{C720443F-5A0B-490D-9CF1-84C5CC1A3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8526" y="2708275"/>
            <a:ext cx="5302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200"/>
              <a:t>wylot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939A65C-8BAC-429D-9C37-9D6A3AD80118}"/>
              </a:ext>
            </a:extLst>
          </p:cNvPr>
          <p:cNvSpPr txBox="1"/>
          <p:nvPr/>
        </p:nvSpPr>
        <p:spPr>
          <a:xfrm>
            <a:off x="477251" y="2046554"/>
            <a:ext cx="245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Zgniatanie i rozcieranie, </a:t>
            </a:r>
          </a:p>
          <a:p>
            <a:r>
              <a:rPr lang="pl-PL" dirty="0"/>
              <a:t>Praca ciągła.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336FA968-880C-4260-BCC9-292A4D4983FB}"/>
              </a:ext>
            </a:extLst>
          </p:cNvPr>
          <p:cNvSpPr txBox="1"/>
          <p:nvPr/>
        </p:nvSpPr>
        <p:spPr>
          <a:xfrm>
            <a:off x="537756" y="6016626"/>
            <a:ext cx="2592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Uderzanie</a:t>
            </a:r>
          </a:p>
          <a:p>
            <a:r>
              <a:rPr lang="pl-PL" dirty="0"/>
              <a:t>Praca okresowa lub ciągłą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AutoShape 6" descr="Znalezione obrazy dla zapytania elementy miel&amp;aogon;ce w m&amp;lstrok;ynach">
            <a:extLst>
              <a:ext uri="{FF2B5EF4-FFF2-40B4-BE49-F238E27FC236}">
                <a16:creationId xmlns:a16="http://schemas.microsoft.com/office/drawing/2014/main" id="{E93D1FCC-9EC7-4176-A0C2-6D05C9D1D4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6632" name="AutoShape 8" descr="Znalezione obrazy dla zapytania elementy miel&amp;aogon;ce w m&amp;lstrok;ynach">
            <a:extLst>
              <a:ext uri="{FF2B5EF4-FFF2-40B4-BE49-F238E27FC236}">
                <a16:creationId xmlns:a16="http://schemas.microsoft.com/office/drawing/2014/main" id="{315C7BA9-C339-47E5-81B4-775AAE9C35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6634" name="AutoShape 10" descr="Znalezione obrazy dla zapytania elementy miel&amp;aogon;ce w m&amp;lstrok;ynach">
            <a:extLst>
              <a:ext uri="{FF2B5EF4-FFF2-40B4-BE49-F238E27FC236}">
                <a16:creationId xmlns:a16="http://schemas.microsoft.com/office/drawing/2014/main" id="{9C4BA466-6FF8-4257-8989-7F189F82164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6639" name="AutoShape 15" descr="Znalezione obrazy dla zapytania m&amp;lstrok;yn pier&amp;sacute;cieniowy">
            <a:extLst>
              <a:ext uri="{FF2B5EF4-FFF2-40B4-BE49-F238E27FC236}">
                <a16:creationId xmlns:a16="http://schemas.microsoft.com/office/drawing/2014/main" id="{BAF6BE4A-B0B4-4CD8-A8FB-952A93BBFD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26640" name="Picture 16">
            <a:extLst>
              <a:ext uri="{FF2B5EF4-FFF2-40B4-BE49-F238E27FC236}">
                <a16:creationId xmlns:a16="http://schemas.microsoft.com/office/drawing/2014/main" id="{F35CD414-9EE7-4232-BF42-5D8CDC464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611" y="1178961"/>
            <a:ext cx="2879724" cy="286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18" descr="Znalezione obrazy dla zapytania m&amp;lstrok;yn pier&amp;sacute;cieniowy">
            <a:extLst>
              <a:ext uri="{FF2B5EF4-FFF2-40B4-BE49-F238E27FC236}">
                <a16:creationId xmlns:a16="http://schemas.microsoft.com/office/drawing/2014/main" id="{E55B7832-A68F-41C3-9400-149D8D554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1384301"/>
            <a:ext cx="2879725" cy="191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45" name="Text Box 21">
            <a:extLst>
              <a:ext uri="{FF2B5EF4-FFF2-40B4-BE49-F238E27FC236}">
                <a16:creationId xmlns:a16="http://schemas.microsoft.com/office/drawing/2014/main" id="{E7B68771-4AFA-4A4D-97C9-801E50902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5589588"/>
            <a:ext cx="155042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600"/>
              <a:t>Młyn wibracyjny</a:t>
            </a:r>
          </a:p>
        </p:txBody>
      </p:sp>
      <p:sp>
        <p:nvSpPr>
          <p:cNvPr id="26646" name="Text Box 22">
            <a:extLst>
              <a:ext uri="{FF2B5EF4-FFF2-40B4-BE49-F238E27FC236}">
                <a16:creationId xmlns:a16="http://schemas.microsoft.com/office/drawing/2014/main" id="{527267D3-594F-44CA-8A23-E79B7C949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3" y="4045080"/>
            <a:ext cx="18021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600"/>
              <a:t>Młyn pierścieniowy</a:t>
            </a:r>
          </a:p>
        </p:txBody>
      </p:sp>
      <p:sp>
        <p:nvSpPr>
          <p:cNvPr id="26648" name="Rectangle 24">
            <a:extLst>
              <a:ext uri="{FF2B5EF4-FFF2-40B4-BE49-F238E27FC236}">
                <a16:creationId xmlns:a16="http://schemas.microsoft.com/office/drawing/2014/main" id="{8A4968F3-6F18-4E62-9E42-D379B9FDF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333375"/>
            <a:ext cx="19246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2000"/>
              <a:t>ROZDRABNIANIE</a:t>
            </a:r>
          </a:p>
        </p:txBody>
      </p:sp>
      <p:sp>
        <p:nvSpPr>
          <p:cNvPr id="26654" name="AutoShape 30" descr="Znalezione obrazy dla zapytania m&amp;lstrok;yn wibracyjny zasada dzia&amp;lstrok;ania">
            <a:extLst>
              <a:ext uri="{FF2B5EF4-FFF2-40B4-BE49-F238E27FC236}">
                <a16:creationId xmlns:a16="http://schemas.microsoft.com/office/drawing/2014/main" id="{8B7A60C7-8C61-4A34-856E-4192EEAAF5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48250" y="2338389"/>
            <a:ext cx="2095500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pic>
        <p:nvPicPr>
          <p:cNvPr id="26655" name="Picture 31">
            <a:extLst>
              <a:ext uri="{FF2B5EF4-FFF2-40B4-BE49-F238E27FC236}">
                <a16:creationId xmlns:a16="http://schemas.microsoft.com/office/drawing/2014/main" id="{B24F7517-B90D-4828-8672-B26B99775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4" y="3357564"/>
            <a:ext cx="1601787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10949C37-5041-436B-BB81-695E2F1442FC}"/>
              </a:ext>
            </a:extLst>
          </p:cNvPr>
          <p:cNvSpPr txBox="1"/>
          <p:nvPr/>
        </p:nvSpPr>
        <p:spPr>
          <a:xfrm>
            <a:off x="7450192" y="4642478"/>
            <a:ext cx="2101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Zgniatanie, ścieranie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ojekt domyślny">
  <a:themeElements>
    <a:clrScheme name="Projekt domyślny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1313</TotalTime>
  <Words>6609</Words>
  <Application>Microsoft Office PowerPoint</Application>
  <PresentationFormat>Panoramiczny</PresentationFormat>
  <Paragraphs>726</Paragraphs>
  <Slides>69</Slides>
  <Notes>9</Notes>
  <HiddenSlides>7</HiddenSlides>
  <MMClips>0</MMClips>
  <ScaleCrop>false</ScaleCrop>
  <HeadingPairs>
    <vt:vector size="8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2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69</vt:i4>
      </vt:variant>
    </vt:vector>
  </HeadingPairs>
  <TitlesOfParts>
    <vt:vector size="80" baseType="lpstr">
      <vt:lpstr>Arial</vt:lpstr>
      <vt:lpstr>Arial Black</vt:lpstr>
      <vt:lpstr>Calibri</vt:lpstr>
      <vt:lpstr>Calibri Light</vt:lpstr>
      <vt:lpstr>Symbol</vt:lpstr>
      <vt:lpstr>Times New Roman</vt:lpstr>
      <vt:lpstr>TimesNewRomanPSMT</vt:lpstr>
      <vt:lpstr>Wingdings</vt:lpstr>
      <vt:lpstr>Motyw pakietu Office</vt:lpstr>
      <vt:lpstr>Projekt domyślny</vt:lpstr>
      <vt:lpstr>ISIS/Draw Sketch</vt:lpstr>
      <vt:lpstr>ROZDRABNIANIE</vt:lpstr>
      <vt:lpstr>ROZDRABNIANIE</vt:lpstr>
      <vt:lpstr>ROZDRABNIANIE</vt:lpstr>
      <vt:lpstr>ROZDRABNIANIE</vt:lpstr>
      <vt:lpstr>ROZDRABNIANIE</vt:lpstr>
      <vt:lpstr>ROZDRABNIANIE</vt:lpstr>
      <vt:lpstr>ROZDRABNIANIE</vt:lpstr>
      <vt:lpstr>Prezentacja programu PowerPoint</vt:lpstr>
      <vt:lpstr>Prezentacja programu PowerPoint</vt:lpstr>
      <vt:lpstr>Prezentacja programu PowerPoint</vt:lpstr>
      <vt:lpstr>ROZDRABNIANIE</vt:lpstr>
      <vt:lpstr>ROZDRABNIANIE</vt:lpstr>
      <vt:lpstr>MIESZANIE</vt:lpstr>
      <vt:lpstr>MIESZANIE</vt:lpstr>
      <vt:lpstr>MIESZANIE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Mieszadła typu VISCO-JET</vt:lpstr>
      <vt:lpstr>Prezentacja programu PowerPoint</vt:lpstr>
      <vt:lpstr>Prezentacja programu PowerPoint</vt:lpstr>
      <vt:lpstr>Katedra Technologii Leków i Biotechnologii Farmaceutycznej Warszawski Uniwersytet Medyczny</vt:lpstr>
      <vt:lpstr>Wspólny Dokument Techniczny CTD ( Common Technical Document)</vt:lpstr>
      <vt:lpstr>Wspólny Dokument Techniczny CTD ( Common Technical Document)</vt:lpstr>
      <vt:lpstr>ASMF      DIAGRAM ORGANIZACJI FORMATU CTD               ( Common Technical Document Wspólny Dokument Techniczny)</vt:lpstr>
      <vt:lpstr>ASMF - - Dokumentacja Główna Substancji Aktywnej</vt:lpstr>
      <vt:lpstr>ASMF  Moduł 3 - Quality</vt:lpstr>
      <vt:lpstr>ASMF - - Dokumentacja Główna Substancji Aktywnej</vt:lpstr>
      <vt:lpstr>          ASMF                               Dokumentacja Główna Substancji Aktywnej</vt:lpstr>
      <vt:lpstr>Prezentacja programu PowerPoint</vt:lpstr>
      <vt:lpstr>Active Substance Master File</vt:lpstr>
      <vt:lpstr>ASMF</vt:lpstr>
      <vt:lpstr>ASMF</vt:lpstr>
      <vt:lpstr>ASMF</vt:lpstr>
      <vt:lpstr>ASMF</vt:lpstr>
      <vt:lpstr>Prezentacja programu PowerPoint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ASMF</vt:lpstr>
      <vt:lpstr>Prezentacja programu PowerPoint</vt:lpstr>
      <vt:lpstr>ASMF</vt:lpstr>
      <vt:lpstr>ASMF Restricted Part</vt:lpstr>
      <vt:lpstr>ASMF Restricted Part</vt:lpstr>
      <vt:lpstr>ASMF Restricted Part</vt:lpstr>
      <vt:lpstr>ASMF Restricted Part</vt:lpstr>
      <vt:lpstr>ASMF Restricted Part</vt:lpstr>
      <vt:lpstr>ASMF Restricted Part</vt:lpstr>
      <vt:lpstr>ASMF Restricted Part</vt:lpstr>
      <vt:lpstr>ASMF Restricted Part</vt:lpstr>
      <vt:lpstr>Prezentacja programu PowerPoint</vt:lpstr>
      <vt:lpstr>ASMF</vt:lpstr>
      <vt:lpstr>ASMF – Źródła c.d.</vt:lpstr>
      <vt:lpstr>ASMF – Źródła c.d.</vt:lpstr>
      <vt:lpstr>Studenckie Koło Naukowe  „Synthesis”  Strona Facebook  SKN Synthesis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WIRTUALNA PRACOWNIA : SYNTEZA I TECHNOLOGIA ŚRODKÓW LECZNICZYCH</dc:title>
  <dc:creator>Martyna Wróbel</dc:creator>
  <cp:lastModifiedBy>Martyna Wróbel</cp:lastModifiedBy>
  <cp:revision>106</cp:revision>
  <dcterms:created xsi:type="dcterms:W3CDTF">2020-10-05T09:34:47Z</dcterms:created>
  <dcterms:modified xsi:type="dcterms:W3CDTF">2023-03-24T12:28:17Z</dcterms:modified>
</cp:coreProperties>
</file>